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 id="2147483653" r:id="rId2"/>
  </p:sldMasterIdLst>
  <p:notesMasterIdLst>
    <p:notesMasterId r:id="rId26"/>
  </p:notesMasterIdLst>
  <p:handoutMasterIdLst>
    <p:handoutMasterId r:id="rId27"/>
  </p:handoutMasterIdLst>
  <p:sldIdLst>
    <p:sldId id="257" r:id="rId3"/>
    <p:sldId id="305" r:id="rId4"/>
    <p:sldId id="265" r:id="rId5"/>
    <p:sldId id="295" r:id="rId6"/>
    <p:sldId id="326" r:id="rId7"/>
    <p:sldId id="328" r:id="rId8"/>
    <p:sldId id="297" r:id="rId9"/>
    <p:sldId id="306" r:id="rId10"/>
    <p:sldId id="324" r:id="rId11"/>
    <p:sldId id="298" r:id="rId12"/>
    <p:sldId id="312" r:id="rId13"/>
    <p:sldId id="299" r:id="rId14"/>
    <p:sldId id="316" r:id="rId15"/>
    <p:sldId id="302" r:id="rId16"/>
    <p:sldId id="318" r:id="rId17"/>
    <p:sldId id="319" r:id="rId18"/>
    <p:sldId id="307" r:id="rId19"/>
    <p:sldId id="329" r:id="rId20"/>
    <p:sldId id="313" r:id="rId21"/>
    <p:sldId id="314" r:id="rId22"/>
    <p:sldId id="315" r:id="rId23"/>
    <p:sldId id="310" r:id="rId24"/>
    <p:sldId id="321" r:id="rId25"/>
  </p:sldIdLst>
  <p:sldSz cx="9144000" cy="6858000" type="screen4x3"/>
  <p:notesSz cx="6797675" cy="9926638"/>
  <p:defaultTextStyle>
    <a:defPPr>
      <a:defRPr lang="it-IT"/>
    </a:defPPr>
    <a:lvl1pPr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5F5F5F"/>
    <a:srgbClr val="4D4D4D"/>
    <a:srgbClr val="BB2D3F"/>
    <a:srgbClr val="A50021"/>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01" autoAdjust="0"/>
  </p:normalViewPr>
  <p:slideViewPr>
    <p:cSldViewPr>
      <p:cViewPr varScale="1">
        <p:scale>
          <a:sx n="73" d="100"/>
          <a:sy n="73" d="100"/>
        </p:scale>
        <p:origin x="1470" y="72"/>
      </p:cViewPr>
      <p:guideLst>
        <p:guide orient="horz" pos="2160"/>
        <p:guide pos="2880"/>
      </p:guideLst>
    </p:cSldViewPr>
  </p:slideViewPr>
  <p:outlineViewPr>
    <p:cViewPr>
      <p:scale>
        <a:sx n="33" d="100"/>
        <a:sy n="33" d="100"/>
      </p:scale>
      <p:origin x="48" y="153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956"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2702" tIns="46351" rIns="92702" bIns="46351" numCol="1" anchor="t"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3315"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2702" tIns="46351" rIns="92702" bIns="46351" numCol="1" anchor="t" anchorCtr="0" compatLnSpc="1">
            <a:prstTxWarp prst="textNoShape">
              <a:avLst/>
            </a:prstTxWarp>
          </a:bodyPr>
          <a:lstStyle>
            <a:lvl1pPr algn="r" defTabSz="927100" eaLnBrk="1" hangingPunct="1">
              <a:defRPr sz="1200" u="none">
                <a:latin typeface="Arial" charset="0"/>
              </a:defRPr>
            </a:lvl1pPr>
          </a:lstStyle>
          <a:p>
            <a:pPr>
              <a:defRPr/>
            </a:pPr>
            <a:endParaRPr lang="it-IT" altLang="it-IT"/>
          </a:p>
        </p:txBody>
      </p:sp>
      <p:sp>
        <p:nvSpPr>
          <p:cNvPr id="13316"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2702" tIns="46351" rIns="92702" bIns="46351" numCol="1" anchor="b"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3317"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2702" tIns="46351" rIns="92702" bIns="46351" numCol="1" anchor="b" anchorCtr="0" compatLnSpc="1">
            <a:prstTxWarp prst="textNoShape">
              <a:avLst/>
            </a:prstTxWarp>
          </a:bodyPr>
          <a:lstStyle>
            <a:lvl1pPr algn="r" defTabSz="927100" eaLnBrk="1" hangingPunct="1">
              <a:defRPr sz="1200" u="none" smtClean="0"/>
            </a:lvl1pPr>
          </a:lstStyle>
          <a:p>
            <a:pPr>
              <a:defRPr/>
            </a:pPr>
            <a:fld id="{58983F7F-2687-470C-B963-86824F5B7689}"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2702" tIns="46351" rIns="92702" bIns="46351" numCol="1" anchor="t"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0243"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2702" tIns="46351" rIns="92702" bIns="46351" numCol="1" anchor="t" anchorCtr="0" compatLnSpc="1">
            <a:prstTxWarp prst="textNoShape">
              <a:avLst/>
            </a:prstTxWarp>
          </a:bodyPr>
          <a:lstStyle>
            <a:lvl1pPr algn="r" defTabSz="927100" eaLnBrk="1" hangingPunct="1">
              <a:defRPr sz="1200" u="none">
                <a:latin typeface="Arial" charset="0"/>
              </a:defRPr>
            </a:lvl1pPr>
          </a:lstStyle>
          <a:p>
            <a:pPr>
              <a:defRPr/>
            </a:pPr>
            <a:endParaRPr lang="it-IT" altLang="it-IT"/>
          </a:p>
        </p:txBody>
      </p:sp>
      <p:sp>
        <p:nvSpPr>
          <p:cNvPr id="3076"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1038" y="4714875"/>
            <a:ext cx="5435600" cy="4467225"/>
          </a:xfrm>
          <a:prstGeom prst="rect">
            <a:avLst/>
          </a:prstGeom>
          <a:noFill/>
          <a:ln>
            <a:noFill/>
          </a:ln>
          <a:effectLst/>
          <a:extLst/>
        </p:spPr>
        <p:txBody>
          <a:bodyPr vert="horz" wrap="square" lIns="92702" tIns="46351" rIns="92702" bIns="46351"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10246"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2702" tIns="46351" rIns="92702" bIns="46351" numCol="1" anchor="b" anchorCtr="0" compatLnSpc="1">
            <a:prstTxWarp prst="textNoShape">
              <a:avLst/>
            </a:prstTxWarp>
          </a:bodyPr>
          <a:lstStyle>
            <a:lvl1pPr defTabSz="927100" eaLnBrk="1" hangingPunct="1">
              <a:defRPr sz="1200" u="none">
                <a:latin typeface="Arial" charset="0"/>
              </a:defRPr>
            </a:lvl1pPr>
          </a:lstStyle>
          <a:p>
            <a:pPr>
              <a:defRPr/>
            </a:pPr>
            <a:endParaRPr lang="it-IT" altLang="it-IT"/>
          </a:p>
        </p:txBody>
      </p:sp>
      <p:sp>
        <p:nvSpPr>
          <p:cNvPr id="10247"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2702" tIns="46351" rIns="92702" bIns="46351" numCol="1" anchor="b" anchorCtr="0" compatLnSpc="1">
            <a:prstTxWarp prst="textNoShape">
              <a:avLst/>
            </a:prstTxWarp>
          </a:bodyPr>
          <a:lstStyle>
            <a:lvl1pPr algn="r" defTabSz="927100" eaLnBrk="1" hangingPunct="1">
              <a:defRPr sz="1200" u="none" smtClean="0"/>
            </a:lvl1pPr>
          </a:lstStyle>
          <a:p>
            <a:pPr>
              <a:defRPr/>
            </a:pPr>
            <a:fld id="{CD0C8CD0-EC81-476D-93C4-9159F7BC8B1F}"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100AC5-27D7-497C-A2B0-0CC5C5620BB2}" type="slidenum">
              <a:rPr lang="it-IT" altLang="it-IT"/>
              <a:pPr>
                <a:spcBef>
                  <a:spcPct val="0"/>
                </a:spcBef>
              </a:pPr>
              <a:t>1</a:t>
            </a:fld>
            <a:endParaRPr lang="it-IT" altLang="it-IT"/>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2992889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97505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41761826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extLst>
      <p:ext uri="{BB962C8B-B14F-4D97-AF65-F5344CB8AC3E}">
        <p14:creationId xmlns:p14="http://schemas.microsoft.com/office/powerpoint/2010/main" val="2506695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817618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281767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9484588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931939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3225703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1273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265701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813904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4066932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7284313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735238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extLst>
      <p:ext uri="{BB962C8B-B14F-4D97-AF65-F5344CB8AC3E}">
        <p14:creationId xmlns:p14="http://schemas.microsoft.com/office/powerpoint/2010/main" val="2958767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1677488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3732590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lo stile del titolo</a:t>
            </a:r>
            <a:endParaRPr lang="it-IT"/>
          </a:p>
        </p:txBody>
      </p:sp>
    </p:spTree>
    <p:extLst>
      <p:ext uri="{BB962C8B-B14F-4D97-AF65-F5344CB8AC3E}">
        <p14:creationId xmlns:p14="http://schemas.microsoft.com/office/powerpoint/2010/main" val="368214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259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2999836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extLst>
      <p:ext uri="{BB962C8B-B14F-4D97-AF65-F5344CB8AC3E}">
        <p14:creationId xmlns:p14="http://schemas.microsoft.com/office/powerpoint/2010/main" val="1681363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9" descr="BANDA ROSSA OPT BOLOGNA RAS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54775"/>
            <a:ext cx="9144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23"/>
          <p:cNvSpPr>
            <a:spLocks noChangeShapeType="1"/>
          </p:cNvSpPr>
          <p:nvPr userDrawn="1"/>
        </p:nvSpPr>
        <p:spPr bwMode="auto">
          <a:xfrm>
            <a:off x="8316913" y="6424613"/>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8" name="Line 24"/>
          <p:cNvSpPr>
            <a:spLocks noChangeShapeType="1"/>
          </p:cNvSpPr>
          <p:nvPr userDrawn="1"/>
        </p:nvSpPr>
        <p:spPr bwMode="auto">
          <a:xfrm>
            <a:off x="8316913" y="6092825"/>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029" name="Picture 25" descr="Alma-Mater TAGLIAT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207963"/>
            <a:ext cx="1292225"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26"/>
          <p:cNvSpPr>
            <a:spLocks noChangeShapeType="1"/>
          </p:cNvSpPr>
          <p:nvPr userDrawn="1"/>
        </p:nvSpPr>
        <p:spPr bwMode="auto">
          <a:xfrm>
            <a:off x="92075" y="0"/>
            <a:ext cx="0" cy="1871663"/>
          </a:xfrm>
          <a:prstGeom prst="line">
            <a:avLst/>
          </a:prstGeom>
          <a:noFill/>
          <a:ln w="19050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31" name="Line 27"/>
          <p:cNvSpPr>
            <a:spLocks noChangeShapeType="1"/>
          </p:cNvSpPr>
          <p:nvPr userDrawn="1"/>
        </p:nvSpPr>
        <p:spPr bwMode="auto">
          <a:xfrm>
            <a:off x="0" y="1870075"/>
            <a:ext cx="8305800" cy="0"/>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6" descr="BANDA ROSSA 2 OPT BOLOGNA RAST"/>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54775"/>
            <a:ext cx="9144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5" descr="Alma-Mater TAGLIATO"/>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1438" y="103188"/>
            <a:ext cx="846137"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26"/>
          <p:cNvSpPr>
            <a:spLocks noChangeAspect="1" noChangeShapeType="1"/>
          </p:cNvSpPr>
          <p:nvPr userDrawn="1"/>
        </p:nvSpPr>
        <p:spPr bwMode="auto">
          <a:xfrm>
            <a:off x="82550" y="0"/>
            <a:ext cx="1588" cy="1184275"/>
          </a:xfrm>
          <a:prstGeom prst="line">
            <a:avLst/>
          </a:prstGeom>
          <a:noFill/>
          <a:ln w="17145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3" name="Line 27"/>
          <p:cNvSpPr>
            <a:spLocks noChangeAspect="1" noChangeShapeType="1"/>
          </p:cNvSpPr>
          <p:nvPr userDrawn="1"/>
        </p:nvSpPr>
        <p:spPr bwMode="auto">
          <a:xfrm>
            <a:off x="0" y="1182688"/>
            <a:ext cx="8266113" cy="1587"/>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4" name="Line 34"/>
          <p:cNvSpPr>
            <a:spLocks noChangeShapeType="1"/>
          </p:cNvSpPr>
          <p:nvPr userDrawn="1"/>
        </p:nvSpPr>
        <p:spPr bwMode="auto">
          <a:xfrm>
            <a:off x="8316913" y="6424613"/>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5" name="Line 35"/>
          <p:cNvSpPr>
            <a:spLocks noChangeShapeType="1"/>
          </p:cNvSpPr>
          <p:nvPr userDrawn="1"/>
        </p:nvSpPr>
        <p:spPr bwMode="auto">
          <a:xfrm>
            <a:off x="8316913" y="6092825"/>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hyperlink" Target="https://almarm.unibo.it/" TargetMode="Externa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eures/public/opportunities" TargetMode="External"/><Relationship Id="rId2" Type="http://schemas.openxmlformats.org/officeDocument/2006/relationships/hyperlink" Target="http://erasmusintern.org/" TargetMode="Externa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mailto:erasmus.placement@unibo.it"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hyperlink" Target="https://www.unibo.it/en/international/internship-abroad/erasmus-mobility-for-traineeship/erasmus-grant" TargetMode="Externa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7"/>
          <p:cNvSpPr txBox="1">
            <a:spLocks noChangeArrowheads="1"/>
          </p:cNvSpPr>
          <p:nvPr/>
        </p:nvSpPr>
        <p:spPr bwMode="auto">
          <a:xfrm>
            <a:off x="-180975" y="2133600"/>
            <a:ext cx="9144000"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a:r>
              <a:rPr lang="en-GB" altLang="it-IT" sz="4800" dirty="0"/>
              <a:t>Erasmus+ Mobility for Traineeship</a:t>
            </a:r>
          </a:p>
          <a:p>
            <a:pPr algn="ctr" eaLnBrk="1" hangingPunct="1">
              <a:spcBef>
                <a:spcPct val="50000"/>
              </a:spcBef>
            </a:pPr>
            <a:r>
              <a:rPr lang="it-IT" altLang="it-IT" sz="4800" u="none" dirty="0"/>
              <a:t>A.Y. </a:t>
            </a:r>
            <a:r>
              <a:rPr lang="it-IT" altLang="it-IT" sz="4800" u="none" dirty="0" smtClean="0"/>
              <a:t>2019/20</a:t>
            </a:r>
            <a:endParaRPr lang="it-IT" altLang="it-IT" sz="4800" u="none" dirty="0"/>
          </a:p>
        </p:txBody>
      </p:sp>
      <p:sp>
        <p:nvSpPr>
          <p:cNvPr id="5123" name="CasellaDiTesto 1"/>
          <p:cNvSpPr txBox="1">
            <a:spLocks noChangeArrowheads="1"/>
          </p:cNvSpPr>
          <p:nvPr/>
        </p:nvSpPr>
        <p:spPr bwMode="auto">
          <a:xfrm>
            <a:off x="1279217" y="5346700"/>
            <a:ext cx="659667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eaLnBrk="1" hangingPunct="1"/>
            <a:r>
              <a:rPr lang="en-US" altLang="it-IT" sz="2800" b="1" dirty="0"/>
              <a:t>DEADLINE: </a:t>
            </a:r>
            <a:r>
              <a:rPr lang="en-US" altLang="it-IT" sz="2800" b="1" dirty="0" smtClean="0"/>
              <a:t>23 </a:t>
            </a:r>
            <a:r>
              <a:rPr lang="en-US" altLang="it-IT" sz="2800" b="1" dirty="0"/>
              <a:t>May </a:t>
            </a:r>
            <a:r>
              <a:rPr lang="en-US" altLang="it-IT" sz="2800" b="1" dirty="0" smtClean="0"/>
              <a:t>2019 </a:t>
            </a:r>
            <a:r>
              <a:rPr lang="en-US" altLang="it-IT" sz="2800" b="1" dirty="0"/>
              <a:t>–12 pm CET </a:t>
            </a:r>
            <a:endParaRPr lang="it-IT" altLang="it-IT" sz="2800" b="1" u="non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8195" name="Rettangolo 2"/>
          <p:cNvSpPr>
            <a:spLocks noChangeArrowheads="1"/>
          </p:cNvSpPr>
          <p:nvPr/>
        </p:nvSpPr>
        <p:spPr bwMode="auto">
          <a:xfrm>
            <a:off x="153988" y="1403350"/>
            <a:ext cx="8894762"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r>
              <a:rPr lang="en-GB" sz="2400" b="1" u="none" dirty="0" smtClean="0"/>
              <a:t>“Eligibility conflicts” 1/2</a:t>
            </a:r>
          </a:p>
          <a:p>
            <a:pPr marL="285750" indent="-285750">
              <a:buFont typeface="Arial" panose="020B0604020202020204" pitchFamily="34" charset="0"/>
              <a:buChar char="•"/>
              <a:defRPr/>
            </a:pPr>
            <a:r>
              <a:rPr lang="en-GB" sz="2000" u="none" dirty="0" smtClean="0"/>
              <a:t>Erasmus</a:t>
            </a:r>
            <a:r>
              <a:rPr lang="en-GB" sz="2000" u="none" dirty="0"/>
              <a:t>+ mobility </a:t>
            </a:r>
            <a:r>
              <a:rPr lang="en-GB" sz="2000" u="none" dirty="0" smtClean="0"/>
              <a:t>experiences </a:t>
            </a:r>
            <a:r>
              <a:rPr lang="en-GB" sz="2000" u="none" dirty="0"/>
              <a:t>and </a:t>
            </a:r>
            <a:r>
              <a:rPr lang="en-GB" sz="2000" u="none" dirty="0" smtClean="0"/>
              <a:t>grants can be repeated up to the a </a:t>
            </a:r>
            <a:r>
              <a:rPr lang="en-GB" sz="2000" u="none" dirty="0"/>
              <a:t>maximum of 12 months (360 days) per degree. </a:t>
            </a:r>
            <a:r>
              <a:rPr lang="en-GB" sz="2000" u="none" dirty="0" smtClean="0"/>
              <a:t>The limit for single-cycle degrees is 24 months. Both </a:t>
            </a:r>
            <a:r>
              <a:rPr lang="en-GB" sz="2000" u="none" dirty="0"/>
              <a:t>study activities and traineeships are included in the 12 months;</a:t>
            </a:r>
          </a:p>
          <a:p>
            <a:pPr marL="285750" indent="-285750">
              <a:buFont typeface="Arial" panose="020B0604020202020204" pitchFamily="34" charset="0"/>
              <a:buChar char="•"/>
              <a:defRPr/>
            </a:pPr>
            <a:r>
              <a:rPr lang="en-US" sz="2000" u="none" dirty="0"/>
              <a:t>Prior mobility </a:t>
            </a:r>
            <a:r>
              <a:rPr lang="en-US" sz="2000" u="none" dirty="0" smtClean="0"/>
              <a:t>experiences </a:t>
            </a:r>
            <a:r>
              <a:rPr lang="en-US" sz="2000" u="none" dirty="0"/>
              <a:t>under a Lifelong Learning Programme, Erasmus Mundus Programme </a:t>
            </a:r>
            <a:r>
              <a:rPr lang="en-US" sz="2000" u="none" dirty="0" smtClean="0"/>
              <a:t>(Action1 and Action </a:t>
            </a:r>
            <a:r>
              <a:rPr lang="en-US" sz="2000" u="none" dirty="0"/>
              <a:t>2), or Erasmus+ Programme counts towards the mobility period maximum of 12 months for each cycle. </a:t>
            </a:r>
          </a:p>
          <a:p>
            <a:pPr marL="285750" indent="-285750">
              <a:buFont typeface="Arial" panose="020B0604020202020204" pitchFamily="34" charset="0"/>
              <a:buChar char="•"/>
              <a:defRPr/>
            </a:pPr>
            <a:r>
              <a:rPr lang="en-US" sz="2000" u="none" dirty="0"/>
              <a:t>Likewise, mobility for traineeships undertaken by a new-graduate as part of Erasmus+ forms part of the 12 month-per-cycle period</a:t>
            </a:r>
            <a:r>
              <a:rPr lang="en-US" sz="2000" u="none" dirty="0" smtClean="0"/>
              <a:t>.</a:t>
            </a:r>
          </a:p>
          <a:p>
            <a:pPr>
              <a:defRPr/>
            </a:pPr>
            <a:r>
              <a:rPr lang="en-US" sz="2000" u="none" dirty="0"/>
              <a:t>When submitting the application, the system will check prior mobility experience information which the University has on record. The application can be saved only if the candidate has at least 60 days of mobility available. Candidates who have more than 60 days but less than 90 days must choose the two month duration. These requirements must be maintained until the beginning of the mobility. </a:t>
            </a:r>
            <a:endParaRPr lang="en-GB" sz="2000" u="none" dirty="0"/>
          </a:p>
          <a:p>
            <a:pPr eaLnBrk="1" hangingPunct="1">
              <a:defRPr/>
            </a:pPr>
            <a:endParaRPr lang="en-GB" altLang="it-IT" sz="2400" dirty="0" smtClean="0"/>
          </a:p>
          <a:p>
            <a:pPr eaLnBrk="1" hangingPunct="1">
              <a:defRPr/>
            </a:pPr>
            <a:endParaRPr lang="en-GB" altLang="it-IT" sz="2400" b="1" u="none" dirty="0" smtClean="0"/>
          </a:p>
          <a:p>
            <a:pPr eaLnBrk="1" hangingPunct="1">
              <a:defRPr/>
            </a:pPr>
            <a:endParaRPr lang="en-GB" altLang="it-IT" sz="2000" b="1" u="none" dirty="0" smtClean="0"/>
          </a:p>
          <a:p>
            <a:pPr eaLnBrk="1" hangingPunct="1">
              <a:defRPr/>
            </a:pPr>
            <a:endParaRPr lang="en-GB" altLang="it-IT" sz="2000" b="1" u="none" dirty="0" smtClean="0"/>
          </a:p>
          <a:p>
            <a:pPr eaLnBrk="1" hangingPunct="1">
              <a:defRPr/>
            </a:pPr>
            <a:endParaRPr lang="en-GB" altLang="it-IT" sz="2000" b="1" u="none" dirty="0" smtClean="0"/>
          </a:p>
        </p:txBody>
      </p:sp>
      <p:sp>
        <p:nvSpPr>
          <p:cNvPr id="14340" name="Rettangolo 3"/>
          <p:cNvSpPr>
            <a:spLocks noChangeArrowheads="1"/>
          </p:cNvSpPr>
          <p:nvPr/>
        </p:nvSpPr>
        <p:spPr bwMode="auto">
          <a:xfrm>
            <a:off x="238125" y="1787525"/>
            <a:ext cx="8810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endParaRPr lang="en-GB" altLang="it-IT" u="none"/>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8195" name="Rettangolo 2"/>
          <p:cNvSpPr>
            <a:spLocks noChangeArrowheads="1"/>
          </p:cNvSpPr>
          <p:nvPr/>
        </p:nvSpPr>
        <p:spPr bwMode="auto">
          <a:xfrm>
            <a:off x="287338" y="1196975"/>
            <a:ext cx="87122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eaLnBrk="1" hangingPunct="1">
              <a:defRPr/>
            </a:pPr>
            <a:r>
              <a:rPr lang="en-GB" sz="2400" b="1" u="none" dirty="0" smtClean="0"/>
              <a:t>“Eligibility conflicts” 2/2</a:t>
            </a:r>
          </a:p>
          <a:p>
            <a:pPr marL="342900" indent="-342900" eaLnBrk="1" hangingPunct="1">
              <a:buFont typeface="Arial" panose="020B0604020202020204" pitchFamily="34" charset="0"/>
              <a:buChar char="•"/>
              <a:defRPr/>
            </a:pPr>
            <a:r>
              <a:rPr lang="en-US" sz="2000" u="none" dirty="0" smtClean="0"/>
              <a:t>Students who have been awarded other grants paid for by the European Union or University of Bologna are not eligible for an Erasmus+ Mobility for Traineeships grant when it </a:t>
            </a:r>
            <a:r>
              <a:rPr lang="en-US" sz="2000" b="1" u="none" dirty="0" smtClean="0"/>
              <a:t>overlaps</a:t>
            </a:r>
            <a:r>
              <a:rPr lang="en-US" sz="2000" u="none" dirty="0" smtClean="0"/>
              <a:t>, even partly, with the Erasmus+ traineeship period. However, applying and getting the grant is possible for mobility </a:t>
            </a:r>
            <a:r>
              <a:rPr lang="en-US" sz="2000" u="none" dirty="0" err="1" smtClean="0"/>
              <a:t>programmes</a:t>
            </a:r>
            <a:r>
              <a:rPr lang="en-US" sz="2000" u="none" dirty="0" smtClean="0"/>
              <a:t> that will take place in the same academic year and for the same purpose (traineeship), provided that these periods are </a:t>
            </a:r>
            <a:r>
              <a:rPr lang="en-US" sz="2000" b="1" u="none" dirty="0" smtClean="0"/>
              <a:t>consecutive</a:t>
            </a:r>
            <a:r>
              <a:rPr lang="en-US" sz="2000" u="none" dirty="0" smtClean="0"/>
              <a:t>. </a:t>
            </a:r>
          </a:p>
          <a:p>
            <a:pPr marL="342900" indent="-342900" eaLnBrk="1" hangingPunct="1">
              <a:buFont typeface="Arial" panose="020B0604020202020204" pitchFamily="34" charset="0"/>
              <a:buChar char="•"/>
              <a:defRPr/>
            </a:pPr>
            <a:endParaRPr lang="en-US" sz="2000" u="none" dirty="0" smtClean="0"/>
          </a:p>
          <a:p>
            <a:pPr marL="342900" indent="-342900" eaLnBrk="1" hangingPunct="1">
              <a:buFont typeface="Arial" panose="020B0604020202020204" pitchFamily="34" charset="0"/>
              <a:buChar char="•"/>
              <a:defRPr/>
            </a:pPr>
            <a:r>
              <a:rPr lang="en-US" sz="2000" u="none" dirty="0" smtClean="0"/>
              <a:t>Erasmus+ Mobility for Traineeships contributions cannot be combined with grants awarded for Joint Master’s Degree programmes (ex Erasmus Mundus Action1). </a:t>
            </a:r>
          </a:p>
          <a:p>
            <a:pPr eaLnBrk="1" hangingPunct="1">
              <a:defRPr/>
            </a:pPr>
            <a:endParaRPr lang="en-GB" altLang="it-IT" sz="2000" b="1" u="none" dirty="0" smtClean="0"/>
          </a:p>
          <a:p>
            <a:pPr eaLnBrk="1" hangingPunct="1">
              <a:defRPr/>
            </a:pPr>
            <a:endParaRPr lang="en-GB" altLang="it-IT" sz="2000" b="1" u="none" dirty="0" smtClean="0"/>
          </a:p>
          <a:p>
            <a:pPr eaLnBrk="1" hangingPunct="1">
              <a:defRPr/>
            </a:pPr>
            <a:endParaRPr lang="en-GB" altLang="it-IT" sz="2000" b="1" u="none" dirty="0" smtClean="0"/>
          </a:p>
        </p:txBody>
      </p:sp>
      <p:sp>
        <p:nvSpPr>
          <p:cNvPr id="15364" name="Rettangolo 3"/>
          <p:cNvSpPr>
            <a:spLocks noChangeArrowheads="1"/>
          </p:cNvSpPr>
          <p:nvPr/>
        </p:nvSpPr>
        <p:spPr bwMode="auto">
          <a:xfrm>
            <a:off x="238125" y="1787525"/>
            <a:ext cx="8810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endParaRPr lang="en-GB" altLang="it-IT" u="none"/>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3" name="Rettangolo 2"/>
          <p:cNvSpPr/>
          <p:nvPr/>
        </p:nvSpPr>
        <p:spPr>
          <a:xfrm>
            <a:off x="252413" y="1133475"/>
            <a:ext cx="8856662" cy="5724525"/>
          </a:xfrm>
          <a:prstGeom prst="rect">
            <a:avLst/>
          </a:prstGeom>
        </p:spPr>
        <p:txBody>
          <a:bodyPr>
            <a:spAutoFit/>
          </a:bodyPr>
          <a:lstStyle/>
          <a:p>
            <a:pPr eaLnBrk="1" hangingPunct="1">
              <a:defRPr/>
            </a:pPr>
            <a:r>
              <a:rPr lang="en-GB" sz="2400" b="1" u="none" dirty="0">
                <a:latin typeface="Arial" charset="0"/>
              </a:rPr>
              <a:t>Language requirements 1/2</a:t>
            </a:r>
          </a:p>
          <a:p>
            <a:pPr eaLnBrk="1" hangingPunct="1">
              <a:defRPr/>
            </a:pPr>
            <a:r>
              <a:rPr lang="en-GB" u="none" dirty="0">
                <a:latin typeface="Arial" charset="0"/>
              </a:rPr>
              <a:t>In order to apply, students must exhibit a language certificate as evidence of</a:t>
            </a:r>
          </a:p>
          <a:p>
            <a:pPr eaLnBrk="1" hangingPunct="1">
              <a:defRPr/>
            </a:pPr>
            <a:r>
              <a:rPr lang="en-GB" u="none" dirty="0">
                <a:latin typeface="Arial" charset="0"/>
              </a:rPr>
              <a:t>language skills, to be proved in one of the following ways:</a:t>
            </a:r>
          </a:p>
          <a:p>
            <a:pPr marL="285750" indent="-285750" eaLnBrk="1" hangingPunct="1">
              <a:buFont typeface="Arial" panose="020B0604020202020204" pitchFamily="34" charset="0"/>
              <a:buChar char="•"/>
              <a:defRPr/>
            </a:pPr>
            <a:r>
              <a:rPr lang="en-GB" u="none" dirty="0">
                <a:latin typeface="Arial" charset="0"/>
              </a:rPr>
              <a:t>having passed a </a:t>
            </a:r>
            <a:r>
              <a:rPr lang="en-GB" b="1" u="none" dirty="0">
                <a:latin typeface="Arial" charset="0"/>
              </a:rPr>
              <a:t>language proficiency test (</a:t>
            </a:r>
            <a:r>
              <a:rPr lang="en-GB" b="1" u="none" dirty="0" err="1">
                <a:latin typeface="Arial" charset="0"/>
              </a:rPr>
              <a:t>idoneità</a:t>
            </a:r>
            <a:r>
              <a:rPr lang="en-GB" b="1" u="none" dirty="0">
                <a:latin typeface="Arial" charset="0"/>
              </a:rPr>
              <a:t>) at the </a:t>
            </a:r>
            <a:r>
              <a:rPr lang="en-GB" u="none" dirty="0">
                <a:latin typeface="Arial" charset="0"/>
              </a:rPr>
              <a:t>Bologna </a:t>
            </a:r>
            <a:r>
              <a:rPr lang="en-GB" b="1" u="none" dirty="0">
                <a:latin typeface="Arial" charset="0"/>
              </a:rPr>
              <a:t>University Language Centre (CLA) </a:t>
            </a:r>
            <a:r>
              <a:rPr lang="en-GB" u="none" dirty="0">
                <a:latin typeface="Arial" charset="0"/>
              </a:rPr>
              <a:t>or other university counterparts, the level being </a:t>
            </a:r>
            <a:r>
              <a:rPr lang="en-GB" b="1" u="none" dirty="0">
                <a:latin typeface="Arial" charset="0"/>
              </a:rPr>
              <a:t>at least B1, even in previous study programmes</a:t>
            </a:r>
            <a:r>
              <a:rPr lang="en-GB" u="none" dirty="0">
                <a:latin typeface="Arial" charset="0"/>
              </a:rPr>
              <a:t>;</a:t>
            </a:r>
          </a:p>
          <a:p>
            <a:pPr marL="285750" indent="-285750" eaLnBrk="1" hangingPunct="1">
              <a:buFont typeface="Arial" panose="020B0604020202020204" pitchFamily="34" charset="0"/>
              <a:buChar char="•"/>
              <a:defRPr/>
            </a:pPr>
            <a:r>
              <a:rPr lang="en-GB" u="none" dirty="0">
                <a:latin typeface="Arial" charset="0"/>
              </a:rPr>
              <a:t>having passed a </a:t>
            </a:r>
            <a:r>
              <a:rPr lang="en-GB" b="1" u="none" dirty="0">
                <a:latin typeface="Arial" charset="0"/>
              </a:rPr>
              <a:t>language exam </a:t>
            </a:r>
            <a:r>
              <a:rPr lang="en-GB" u="none" dirty="0">
                <a:latin typeface="Arial" charset="0"/>
              </a:rPr>
              <a:t>with a grade of at least 25/30;</a:t>
            </a:r>
          </a:p>
          <a:p>
            <a:pPr marL="285750" indent="-285750" eaLnBrk="1" hangingPunct="1">
              <a:buFont typeface="Arial" panose="020B0604020202020204" pitchFamily="34" charset="0"/>
              <a:buChar char="•"/>
              <a:defRPr/>
            </a:pPr>
            <a:r>
              <a:rPr lang="en-GB" u="none" dirty="0">
                <a:latin typeface="Arial" charset="0"/>
              </a:rPr>
              <a:t>being enrolled on a </a:t>
            </a:r>
            <a:r>
              <a:rPr lang="en-GB" b="1" u="none" dirty="0">
                <a:latin typeface="Arial" charset="0"/>
              </a:rPr>
              <a:t>degree programme entirely taught in English; </a:t>
            </a:r>
            <a:r>
              <a:rPr lang="en-GB" u="none" dirty="0">
                <a:latin typeface="Arial" charset="0"/>
              </a:rPr>
              <a:t>such students may only claim this as a language requisite if they are applying to companies which define English as the traineeship language;</a:t>
            </a:r>
          </a:p>
          <a:p>
            <a:pPr marL="285750" indent="-285750" eaLnBrk="1" hangingPunct="1">
              <a:buFont typeface="Arial" panose="020B0604020202020204" pitchFamily="34" charset="0"/>
              <a:buChar char="•"/>
              <a:defRPr/>
            </a:pPr>
            <a:r>
              <a:rPr lang="en-US" u="none" dirty="0">
                <a:latin typeface="Arial" charset="0"/>
              </a:rPr>
              <a:t>having obtained a </a:t>
            </a:r>
            <a:r>
              <a:rPr lang="en-US" b="1" u="none" dirty="0">
                <a:latin typeface="Arial" charset="0"/>
              </a:rPr>
              <a:t>certificate of attendance for credit in a level B1 or higher course </a:t>
            </a:r>
            <a:r>
              <a:rPr lang="en-US" u="none" dirty="0">
                <a:latin typeface="Arial" charset="0"/>
              </a:rPr>
              <a:t>(of 50 hours) </a:t>
            </a:r>
            <a:r>
              <a:rPr lang="en-US" b="1" u="none" dirty="0">
                <a:latin typeface="Arial" charset="0"/>
              </a:rPr>
              <a:t>at the University Language Centre. </a:t>
            </a:r>
            <a:r>
              <a:rPr lang="en-US" u="none" dirty="0">
                <a:latin typeface="Arial" charset="0"/>
              </a:rPr>
              <a:t>The certificate must refer explicitly to the CEFR ranking and have been issued no earlier than </a:t>
            </a:r>
            <a:r>
              <a:rPr lang="en-US" u="none" dirty="0" smtClean="0">
                <a:latin typeface="Arial" charset="0"/>
              </a:rPr>
              <a:t>1/1/2017</a:t>
            </a:r>
            <a:endParaRPr lang="en-US" u="none" dirty="0">
              <a:latin typeface="Arial" charset="0"/>
            </a:endParaRPr>
          </a:p>
          <a:p>
            <a:pPr marL="285750" indent="-285750" eaLnBrk="1" hangingPunct="1">
              <a:buFont typeface="Arial" panose="020B0604020202020204" pitchFamily="34" charset="0"/>
              <a:buChar char="•"/>
              <a:defRPr/>
            </a:pPr>
            <a:r>
              <a:rPr lang="en-US" u="none" dirty="0">
                <a:latin typeface="Arial" charset="0"/>
              </a:rPr>
              <a:t>having passed one of the </a:t>
            </a:r>
            <a:r>
              <a:rPr lang="en-US" b="1" u="none" dirty="0">
                <a:latin typeface="Arial" charset="0"/>
              </a:rPr>
              <a:t>TESTs </a:t>
            </a:r>
            <a:r>
              <a:rPr lang="en-US" u="none" dirty="0">
                <a:latin typeface="Arial" charset="0"/>
              </a:rPr>
              <a:t>for participation in international mobility</a:t>
            </a:r>
          </a:p>
          <a:p>
            <a:pPr marL="285750" indent="-20638" eaLnBrk="1" hangingPunct="1">
              <a:tabLst>
                <a:tab pos="265113" algn="l"/>
              </a:tabLst>
              <a:defRPr/>
            </a:pPr>
            <a:r>
              <a:rPr lang="en-US" u="none" dirty="0">
                <a:latin typeface="Arial" charset="0"/>
              </a:rPr>
              <a:t>programmes at the </a:t>
            </a:r>
            <a:r>
              <a:rPr lang="en-US" b="1" u="none" dirty="0">
                <a:latin typeface="Arial" charset="0"/>
              </a:rPr>
              <a:t>University Language Centre </a:t>
            </a:r>
            <a:r>
              <a:rPr lang="en-US" u="none" dirty="0">
                <a:latin typeface="Arial" charset="0"/>
              </a:rPr>
              <a:t>held before </a:t>
            </a:r>
            <a:r>
              <a:rPr lang="en-US" b="1" u="none" dirty="0" smtClean="0">
                <a:latin typeface="Arial" charset="0"/>
              </a:rPr>
              <a:t>May 2019</a:t>
            </a:r>
            <a:endParaRPr lang="en-US" b="1" u="none" dirty="0">
              <a:latin typeface="Arial" charset="0"/>
            </a:endParaRPr>
          </a:p>
          <a:p>
            <a:pPr marL="285750" indent="-20638" eaLnBrk="1" hangingPunct="1">
              <a:tabLst>
                <a:tab pos="265113" algn="l"/>
              </a:tabLst>
              <a:defRPr/>
            </a:pPr>
            <a:r>
              <a:rPr lang="en-US" u="none" dirty="0">
                <a:latin typeface="Arial" charset="0"/>
              </a:rPr>
              <a:t>on dates announced directly on the language </a:t>
            </a:r>
            <a:r>
              <a:rPr lang="en-US" u="none" dirty="0" err="1">
                <a:latin typeface="Arial" charset="0"/>
              </a:rPr>
              <a:t>centre</a:t>
            </a:r>
            <a:r>
              <a:rPr lang="en-US" u="none" dirty="0">
                <a:latin typeface="Arial" charset="0"/>
              </a:rPr>
              <a:t> websites (Bologna</a:t>
            </a:r>
          </a:p>
          <a:p>
            <a:pPr marL="285750" indent="-20638" eaLnBrk="1" hangingPunct="1">
              <a:tabLst>
                <a:tab pos="265113" algn="l"/>
              </a:tabLst>
              <a:defRPr/>
            </a:pPr>
            <a:r>
              <a:rPr lang="en-US" u="none" dirty="0">
                <a:latin typeface="Arial" charset="0"/>
              </a:rPr>
              <a:t>campus and Romagna campuses), </a:t>
            </a:r>
            <a:r>
              <a:rPr lang="en-US" b="1" u="none" dirty="0">
                <a:latin typeface="Arial" charset="0"/>
              </a:rPr>
              <a:t>at the B1 level or above. </a:t>
            </a:r>
            <a:r>
              <a:rPr lang="en-US" u="none" dirty="0">
                <a:latin typeface="Arial" charset="0"/>
              </a:rPr>
              <a:t>To sit a test</a:t>
            </a:r>
          </a:p>
          <a:p>
            <a:pPr marL="285750" indent="-20638" eaLnBrk="1" hangingPunct="1">
              <a:tabLst>
                <a:tab pos="265113" algn="l"/>
              </a:tabLst>
              <a:defRPr/>
            </a:pPr>
            <a:r>
              <a:rPr lang="en-US" u="none" dirty="0">
                <a:latin typeface="Arial" charset="0"/>
              </a:rPr>
              <a:t>one </a:t>
            </a:r>
            <a:r>
              <a:rPr lang="en-US" b="1" u="none" dirty="0">
                <a:latin typeface="Arial" charset="0"/>
              </a:rPr>
              <a:t>must </a:t>
            </a:r>
            <a:r>
              <a:rPr lang="en-US" b="1" u="none" dirty="0" err="1">
                <a:latin typeface="Arial" charset="0"/>
              </a:rPr>
              <a:t>enrol</a:t>
            </a:r>
            <a:r>
              <a:rPr lang="en-US" b="1" u="none" dirty="0">
                <a:latin typeface="Arial" charset="0"/>
              </a:rPr>
              <a:t> online </a:t>
            </a:r>
            <a:r>
              <a:rPr lang="en-US" u="none" dirty="0">
                <a:latin typeface="Arial" charset="0"/>
              </a:rPr>
              <a:t>via AlmaRM (https://almarm.unibo.it ). It is possible</a:t>
            </a:r>
          </a:p>
          <a:p>
            <a:pPr marL="285750" indent="-20638" eaLnBrk="1" hangingPunct="1">
              <a:tabLst>
                <a:tab pos="265113" algn="l"/>
              </a:tabLst>
              <a:defRPr/>
            </a:pPr>
            <a:r>
              <a:rPr lang="en-US" u="none" dirty="0">
                <a:latin typeface="Arial" charset="0"/>
              </a:rPr>
              <a:t>to sit the test only once and for a maximum of two languages.</a:t>
            </a:r>
            <a:endParaRPr lang="en-GB" u="none" dirty="0">
              <a:latin typeface="Arial" charset="0"/>
            </a:endParaRPr>
          </a:p>
          <a:p>
            <a:pPr marL="285750" indent="-285750" eaLnBrk="1" hangingPunct="1">
              <a:buFont typeface="Arial" panose="020B0604020202020204" pitchFamily="34" charset="0"/>
              <a:buChar char="•"/>
              <a:defRPr/>
            </a:pPr>
            <a:endParaRPr lang="en-GB" dirty="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3" name="Rettangolo 2"/>
          <p:cNvSpPr/>
          <p:nvPr/>
        </p:nvSpPr>
        <p:spPr>
          <a:xfrm>
            <a:off x="252413" y="1196975"/>
            <a:ext cx="8856662" cy="5448300"/>
          </a:xfrm>
          <a:prstGeom prst="rect">
            <a:avLst/>
          </a:prstGeom>
        </p:spPr>
        <p:txBody>
          <a:bodyPr>
            <a:spAutoFit/>
          </a:bodyPr>
          <a:lstStyle/>
          <a:p>
            <a:pPr eaLnBrk="1" hangingPunct="1">
              <a:defRPr/>
            </a:pPr>
            <a:r>
              <a:rPr lang="en-GB" sz="2400" b="1" u="none" dirty="0">
                <a:latin typeface="Arial" charset="0"/>
              </a:rPr>
              <a:t>Language requirements 2/2</a:t>
            </a:r>
          </a:p>
          <a:p>
            <a:pPr marL="285750" indent="-285750" eaLnBrk="1" hangingPunct="1">
              <a:buFont typeface="Arial" panose="020B0604020202020204" pitchFamily="34" charset="0"/>
              <a:buChar char="•"/>
              <a:defRPr/>
            </a:pPr>
            <a:r>
              <a:rPr lang="en-US" u="none" dirty="0">
                <a:latin typeface="Arial" charset="0"/>
              </a:rPr>
              <a:t>having passed one of the </a:t>
            </a:r>
            <a:r>
              <a:rPr lang="en-US" b="1" u="none" dirty="0">
                <a:latin typeface="Arial" charset="0"/>
              </a:rPr>
              <a:t>TESTs </a:t>
            </a:r>
            <a:r>
              <a:rPr lang="en-US" u="none" dirty="0">
                <a:latin typeface="Arial" charset="0"/>
              </a:rPr>
              <a:t>at the </a:t>
            </a:r>
            <a:r>
              <a:rPr lang="en-US" b="1" u="none" dirty="0">
                <a:latin typeface="Arial" charset="0"/>
              </a:rPr>
              <a:t>University Language Centre (CLA) </a:t>
            </a:r>
            <a:r>
              <a:rPr lang="en-US" u="none" dirty="0">
                <a:latin typeface="Arial" charset="0"/>
              </a:rPr>
              <a:t>for participants in international mobility </a:t>
            </a:r>
            <a:r>
              <a:rPr lang="en-US" u="none" dirty="0" err="1">
                <a:latin typeface="Arial" charset="0"/>
              </a:rPr>
              <a:t>programmes</a:t>
            </a:r>
            <a:r>
              <a:rPr lang="en-US" u="none" dirty="0">
                <a:latin typeface="Arial" charset="0"/>
              </a:rPr>
              <a:t>. (only if taken on or after 01 January </a:t>
            </a:r>
            <a:r>
              <a:rPr lang="en-US" u="none" dirty="0" smtClean="0">
                <a:latin typeface="Arial" charset="0"/>
              </a:rPr>
              <a:t>2017) </a:t>
            </a:r>
            <a:r>
              <a:rPr lang="en-US" b="1" u="none" dirty="0">
                <a:latin typeface="Arial" charset="0"/>
              </a:rPr>
              <a:t>at the B1 level or above;</a:t>
            </a:r>
            <a:endParaRPr lang="en-US" u="none" dirty="0">
              <a:latin typeface="Arial" charset="0"/>
            </a:endParaRPr>
          </a:p>
          <a:p>
            <a:pPr marL="285750" indent="-285750" eaLnBrk="1" hangingPunct="1">
              <a:buFont typeface="Arial" panose="020B0604020202020204" pitchFamily="34" charset="0"/>
              <a:buChar char="•"/>
              <a:defRPr/>
            </a:pPr>
            <a:r>
              <a:rPr lang="en-US" u="none" dirty="0">
                <a:latin typeface="Arial" charset="0"/>
              </a:rPr>
              <a:t>having obtained a certificate issued by </a:t>
            </a:r>
            <a:r>
              <a:rPr lang="en-US" b="1" u="none" dirty="0">
                <a:latin typeface="Arial" charset="0"/>
              </a:rPr>
              <a:t>another university language </a:t>
            </a:r>
            <a:r>
              <a:rPr lang="en-US" b="1" u="none" dirty="0" err="1">
                <a:latin typeface="Arial" charset="0"/>
              </a:rPr>
              <a:t>centre</a:t>
            </a:r>
            <a:r>
              <a:rPr lang="en-US" b="1" u="none" dirty="0">
                <a:latin typeface="Arial" charset="0"/>
              </a:rPr>
              <a:t> </a:t>
            </a:r>
            <a:r>
              <a:rPr lang="en-US" u="none" dirty="0">
                <a:latin typeface="Arial" charset="0"/>
              </a:rPr>
              <a:t>in Italy or Europe, at a </a:t>
            </a:r>
            <a:r>
              <a:rPr lang="en-US" b="1" u="none" dirty="0">
                <a:latin typeface="Arial" charset="0"/>
              </a:rPr>
              <a:t>level of B1 or above, </a:t>
            </a:r>
            <a:r>
              <a:rPr lang="en-US" u="none" dirty="0">
                <a:latin typeface="Arial" charset="0"/>
              </a:rPr>
              <a:t>on or after 1 January </a:t>
            </a:r>
            <a:r>
              <a:rPr lang="it-IT" u="none" dirty="0" smtClean="0">
                <a:latin typeface="Arial" charset="0"/>
              </a:rPr>
              <a:t>2017;</a:t>
            </a:r>
            <a:endParaRPr lang="it-IT" u="none" dirty="0">
              <a:latin typeface="Arial" charset="0"/>
            </a:endParaRPr>
          </a:p>
          <a:p>
            <a:pPr marL="285750" indent="-285750" eaLnBrk="1" hangingPunct="1">
              <a:buFont typeface="Arial" panose="020B0604020202020204" pitchFamily="34" charset="0"/>
              <a:buChar char="•"/>
              <a:defRPr/>
            </a:pPr>
            <a:r>
              <a:rPr lang="en-US" u="none" dirty="0">
                <a:latin typeface="Arial" charset="0"/>
              </a:rPr>
              <a:t>having obtained an official certificate issued by one of the </a:t>
            </a:r>
            <a:r>
              <a:rPr lang="en-US" b="1" u="none" dirty="0">
                <a:latin typeface="Arial" charset="0"/>
              </a:rPr>
              <a:t>Certifying Bodies </a:t>
            </a:r>
            <a:r>
              <a:rPr lang="en-US" u="none" dirty="0">
                <a:latin typeface="Arial" charset="0"/>
              </a:rPr>
              <a:t>in the table of equivalence of the </a:t>
            </a:r>
            <a:r>
              <a:rPr lang="en-US" b="1" u="none" dirty="0">
                <a:latin typeface="Arial" charset="0"/>
              </a:rPr>
              <a:t>Common European Framework of Reference, supplemented with certification of Portuguese </a:t>
            </a:r>
            <a:r>
              <a:rPr lang="en-US" u="none" dirty="0">
                <a:latin typeface="Arial" charset="0"/>
              </a:rPr>
              <a:t>(consult the file “CEFR table” on the website). The level must be B1 or higher and the date of issue not prior to 1 January </a:t>
            </a:r>
            <a:r>
              <a:rPr lang="en-US" u="none" dirty="0" smtClean="0">
                <a:latin typeface="Arial" charset="0"/>
              </a:rPr>
              <a:t>2017, </a:t>
            </a:r>
            <a:r>
              <a:rPr lang="en-US" u="none" dirty="0">
                <a:latin typeface="Arial" charset="0"/>
              </a:rPr>
              <a:t>regardless of the official length of validity set by the certifying body;</a:t>
            </a:r>
          </a:p>
          <a:p>
            <a:pPr marL="285750" indent="-285750" eaLnBrk="1" hangingPunct="1">
              <a:buFont typeface="Arial" panose="020B0604020202020204" pitchFamily="34" charset="0"/>
              <a:buChar char="•"/>
              <a:defRPr/>
            </a:pPr>
            <a:r>
              <a:rPr lang="en-US" u="none" dirty="0">
                <a:latin typeface="Arial" charset="0"/>
              </a:rPr>
              <a:t>having the </a:t>
            </a:r>
            <a:r>
              <a:rPr lang="en-US" b="1" u="none" dirty="0">
                <a:latin typeface="Arial" charset="0"/>
              </a:rPr>
              <a:t>ESABAC </a:t>
            </a:r>
            <a:r>
              <a:rPr lang="en-US" u="none" dirty="0">
                <a:latin typeface="Arial" charset="0"/>
              </a:rPr>
              <a:t>diploma (only valid for students who are applying to traineeships at companies that use French as the traineeship language);</a:t>
            </a:r>
          </a:p>
          <a:p>
            <a:pPr marL="285750" indent="-285750" eaLnBrk="1" hangingPunct="1">
              <a:buFont typeface="Arial" panose="020B0604020202020204" pitchFamily="34" charset="0"/>
              <a:buChar char="•"/>
              <a:defRPr/>
            </a:pPr>
            <a:r>
              <a:rPr lang="en-US" u="none" dirty="0">
                <a:latin typeface="Arial" charset="0"/>
              </a:rPr>
              <a:t>having a diploma from the </a:t>
            </a:r>
            <a:r>
              <a:rPr lang="en-US" b="1" u="none" dirty="0">
                <a:latin typeface="Arial" charset="0"/>
              </a:rPr>
              <a:t>Galvani Institute of Bologna </a:t>
            </a:r>
            <a:r>
              <a:rPr lang="en-US" u="none" dirty="0">
                <a:latin typeface="Arial" charset="0"/>
              </a:rPr>
              <a:t>in the German or English international division (only valid for students who are applying to companies that use German or English as the traineeship language)</a:t>
            </a:r>
          </a:p>
          <a:p>
            <a:pPr marL="285750" indent="-285750" eaLnBrk="1" hangingPunct="1">
              <a:buFont typeface="Arial" panose="020B0604020202020204" pitchFamily="34" charset="0"/>
              <a:buChar char="•"/>
              <a:defRPr/>
            </a:pPr>
            <a:r>
              <a:rPr lang="en-US" dirty="0">
                <a:latin typeface="Arial" charset="0"/>
              </a:rPr>
              <a:t>having a </a:t>
            </a:r>
            <a:r>
              <a:rPr lang="en-US" b="1" dirty="0">
                <a:latin typeface="Arial" charset="0"/>
              </a:rPr>
              <a:t>certificate </a:t>
            </a:r>
            <a:r>
              <a:rPr lang="en-US" dirty="0">
                <a:latin typeface="Arial" charset="0"/>
              </a:rPr>
              <a:t>of adequate language abilities issued by the host </a:t>
            </a:r>
            <a:r>
              <a:rPr lang="en-US" dirty="0" err="1">
                <a:latin typeface="Arial" charset="0"/>
              </a:rPr>
              <a:t>organisation</a:t>
            </a:r>
            <a:r>
              <a:rPr lang="en-US" dirty="0">
                <a:latin typeface="Arial" charset="0"/>
              </a:rPr>
              <a:t> in the Company Agreement Form.</a:t>
            </a:r>
            <a:endParaRPr lang="en-GB" dirty="0">
              <a:latin typeface="Arial" charset="0"/>
            </a:endParaRPr>
          </a:p>
          <a:p>
            <a:pPr marL="285750" indent="-285750" eaLnBrk="1" hangingPunct="1">
              <a:buFont typeface="Arial" panose="020B0604020202020204" pitchFamily="34" charset="0"/>
              <a:buChar char="•"/>
              <a:defRPr/>
            </a:pPr>
            <a:endParaRPr lang="en-GB" dirty="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18435" name="Rettangolo 2"/>
          <p:cNvSpPr>
            <a:spLocks noChangeArrowheads="1"/>
          </p:cNvSpPr>
          <p:nvPr/>
        </p:nvSpPr>
        <p:spPr bwMode="auto">
          <a:xfrm>
            <a:off x="250825" y="1403350"/>
            <a:ext cx="8688388"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u="none" dirty="0"/>
              <a:t>Application procedure</a:t>
            </a:r>
          </a:p>
          <a:p>
            <a:r>
              <a:rPr lang="en-US" altLang="it-IT" sz="2000" u="none" dirty="0"/>
              <a:t>Each candidate may submit ONLY ONE application.</a:t>
            </a:r>
          </a:p>
          <a:p>
            <a:r>
              <a:rPr lang="en-US" altLang="it-IT" sz="2000" u="none" dirty="0"/>
              <a:t>Applications will only be accepted online via Alma RM </a:t>
            </a:r>
            <a:r>
              <a:rPr lang="en-US" altLang="it-IT" sz="2000" u="none" dirty="0">
                <a:hlinkClick r:id="rId2"/>
              </a:rPr>
              <a:t>https://almarm.unibo.it</a:t>
            </a:r>
            <a:endParaRPr lang="en-US" altLang="it-IT" sz="2000" u="none" dirty="0"/>
          </a:p>
          <a:p>
            <a:r>
              <a:rPr lang="en-US" altLang="it-IT" sz="2000" u="none" dirty="0"/>
              <a:t> and </a:t>
            </a:r>
            <a:r>
              <a:rPr lang="it-IT" altLang="it-IT" sz="2000" u="none" dirty="0" err="1"/>
              <a:t>following</a:t>
            </a:r>
            <a:r>
              <a:rPr lang="it-IT" altLang="it-IT" sz="2000" u="none" dirty="0"/>
              <a:t> the </a:t>
            </a:r>
            <a:r>
              <a:rPr lang="it-IT" altLang="it-IT" sz="2000" u="none" dirty="0" err="1"/>
              <a:t>guided</a:t>
            </a:r>
            <a:r>
              <a:rPr lang="it-IT" altLang="it-IT" sz="2000" u="none" dirty="0"/>
              <a:t> procedure.</a:t>
            </a:r>
          </a:p>
          <a:p>
            <a:endParaRPr lang="en-US" altLang="it-IT" sz="2000" b="1" u="none" dirty="0"/>
          </a:p>
          <a:p>
            <a:r>
              <a:rPr lang="en-US" altLang="it-IT" sz="2000" b="1" u="none" dirty="0"/>
              <a:t>The deadline to apply is WEDNESDAY, </a:t>
            </a:r>
            <a:r>
              <a:rPr lang="en-US" altLang="it-IT" sz="2000" b="1" u="none" dirty="0" smtClean="0"/>
              <a:t>23 </a:t>
            </a:r>
            <a:r>
              <a:rPr lang="en-US" altLang="it-IT" sz="2000" b="1" u="none" dirty="0"/>
              <a:t>May </a:t>
            </a:r>
            <a:r>
              <a:rPr lang="en-US" altLang="it-IT" sz="2000" b="1" u="none" dirty="0" smtClean="0"/>
              <a:t>2019 </a:t>
            </a:r>
            <a:r>
              <a:rPr lang="en-US" altLang="it-IT" sz="2000" b="1" u="none" dirty="0"/>
              <a:t>at 12 p.m. (Rome time/CET)</a:t>
            </a:r>
          </a:p>
          <a:p>
            <a:endParaRPr lang="en-US" altLang="it-IT" sz="2000" b="1" u="none" dirty="0"/>
          </a:p>
          <a:p>
            <a:r>
              <a:rPr lang="it-IT" altLang="it-IT" sz="2000" b="1" u="none" dirty="0"/>
              <a:t>In </a:t>
            </a:r>
            <a:r>
              <a:rPr lang="it-IT" altLang="it-IT" sz="2000" b="1" u="none" dirty="0" err="1"/>
              <a:t>order</a:t>
            </a:r>
            <a:r>
              <a:rPr lang="it-IT" altLang="it-IT" sz="2000" b="1" u="none" dirty="0"/>
              <a:t> to </a:t>
            </a:r>
            <a:r>
              <a:rPr lang="it-IT" altLang="it-IT" sz="2000" b="1" u="none" dirty="0" err="1"/>
              <a:t>apply</a:t>
            </a:r>
            <a:r>
              <a:rPr lang="it-IT" altLang="it-IT" sz="2000" b="1" u="none" dirty="0"/>
              <a:t>, </a:t>
            </a:r>
            <a:r>
              <a:rPr lang="it-IT" altLang="it-IT" sz="2000" u="none" dirty="0" err="1"/>
              <a:t>candidates</a:t>
            </a:r>
            <a:r>
              <a:rPr lang="it-IT" altLang="it-IT" sz="2000" u="none" dirty="0"/>
              <a:t> must:</a:t>
            </a:r>
          </a:p>
          <a:p>
            <a:r>
              <a:rPr lang="en-US" altLang="it-IT" sz="2000" u="none" dirty="0"/>
              <a:t>- </a:t>
            </a:r>
            <a:r>
              <a:rPr lang="en-US" altLang="it-IT" sz="2000" i="1" u="none" dirty="0"/>
              <a:t>have or obtain university credentials </a:t>
            </a:r>
            <a:r>
              <a:rPr lang="en-US" altLang="it-IT" sz="2000" u="none" dirty="0"/>
              <a:t>(username and password</a:t>
            </a:r>
            <a:r>
              <a:rPr lang="en-US" altLang="it-IT" sz="2000" i="1" u="none" dirty="0"/>
              <a:t>) </a:t>
            </a:r>
            <a:r>
              <a:rPr lang="en-US" altLang="it-IT" sz="2000" u="none" dirty="0"/>
              <a:t>enabling them to </a:t>
            </a:r>
            <a:r>
              <a:rPr lang="it-IT" altLang="it-IT" sz="2000" u="none" dirty="0"/>
              <a:t>log in to AlmaRM;</a:t>
            </a:r>
          </a:p>
          <a:p>
            <a:r>
              <a:rPr lang="en-US" altLang="it-IT" sz="2000" u="none" dirty="0"/>
              <a:t>- </a:t>
            </a:r>
            <a:r>
              <a:rPr lang="en-US" altLang="it-IT" sz="2000" i="1" u="none" dirty="0"/>
              <a:t>read the notes on filling out an application </a:t>
            </a:r>
            <a:r>
              <a:rPr lang="en-US" altLang="it-IT" sz="2000" u="none" dirty="0"/>
              <a:t>found on the AlmaRM homepage which provide instructions for the on-line procedure;</a:t>
            </a:r>
          </a:p>
          <a:p>
            <a:endParaRPr lang="en-GB" altLang="it-IT" sz="2000" u="non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14339" name="Rettangolo 2"/>
          <p:cNvSpPr>
            <a:spLocks noChangeArrowheads="1"/>
          </p:cNvSpPr>
          <p:nvPr/>
        </p:nvSpPr>
        <p:spPr bwMode="auto">
          <a:xfrm>
            <a:off x="250825" y="1403350"/>
            <a:ext cx="868838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u="sng">
                <a:solidFill>
                  <a:schemeClr val="tx1"/>
                </a:solidFill>
                <a:latin typeface="Arial" charset="0"/>
              </a:defRPr>
            </a:lvl1pPr>
            <a:lvl2pPr marL="742950" indent="-285750" eaLnBrk="0" hangingPunct="0">
              <a:defRPr u="sng">
                <a:solidFill>
                  <a:schemeClr val="tx1"/>
                </a:solidFill>
                <a:latin typeface="Arial" charset="0"/>
              </a:defRPr>
            </a:lvl2pPr>
            <a:lvl3pPr marL="1143000" indent="-228600" eaLnBrk="0" hangingPunct="0">
              <a:defRPr u="sng">
                <a:solidFill>
                  <a:schemeClr val="tx1"/>
                </a:solidFill>
                <a:latin typeface="Arial" charset="0"/>
              </a:defRPr>
            </a:lvl3pPr>
            <a:lvl4pPr marL="1600200" indent="-228600" eaLnBrk="0" hangingPunct="0">
              <a:defRPr u="sng">
                <a:solidFill>
                  <a:schemeClr val="tx1"/>
                </a:solidFill>
                <a:latin typeface="Arial" charset="0"/>
              </a:defRPr>
            </a:lvl4pPr>
            <a:lvl5pPr marL="2057400" indent="-228600" eaLnBrk="0" hangingPunct="0">
              <a:defRPr u="sng">
                <a:solidFill>
                  <a:schemeClr val="tx1"/>
                </a:solidFill>
                <a:latin typeface="Arial" charset="0"/>
              </a:defRPr>
            </a:lvl5pPr>
            <a:lvl6pPr marL="2514600" indent="-228600" eaLnBrk="0" fontAlgn="base" hangingPunct="0">
              <a:spcBef>
                <a:spcPct val="0"/>
              </a:spcBef>
              <a:spcAft>
                <a:spcPct val="0"/>
              </a:spcAft>
              <a:defRPr u="sng">
                <a:solidFill>
                  <a:schemeClr val="tx1"/>
                </a:solidFill>
                <a:latin typeface="Arial" charset="0"/>
              </a:defRPr>
            </a:lvl6pPr>
            <a:lvl7pPr marL="2971800" indent="-228600" eaLnBrk="0" fontAlgn="base" hangingPunct="0">
              <a:spcBef>
                <a:spcPct val="0"/>
              </a:spcBef>
              <a:spcAft>
                <a:spcPct val="0"/>
              </a:spcAft>
              <a:defRPr u="sng">
                <a:solidFill>
                  <a:schemeClr val="tx1"/>
                </a:solidFill>
                <a:latin typeface="Arial" charset="0"/>
              </a:defRPr>
            </a:lvl7pPr>
            <a:lvl8pPr marL="3429000" indent="-228600" eaLnBrk="0" fontAlgn="base" hangingPunct="0">
              <a:spcBef>
                <a:spcPct val="0"/>
              </a:spcBef>
              <a:spcAft>
                <a:spcPct val="0"/>
              </a:spcAft>
              <a:defRPr u="sng">
                <a:solidFill>
                  <a:schemeClr val="tx1"/>
                </a:solidFill>
                <a:latin typeface="Arial" charset="0"/>
              </a:defRPr>
            </a:lvl8pPr>
            <a:lvl9pPr marL="3886200" indent="-228600" eaLnBrk="0" fontAlgn="base" hangingPunct="0">
              <a:spcBef>
                <a:spcPct val="0"/>
              </a:spcBef>
              <a:spcAft>
                <a:spcPct val="0"/>
              </a:spcAft>
              <a:defRPr u="sng">
                <a:solidFill>
                  <a:schemeClr val="tx1"/>
                </a:solidFill>
                <a:latin typeface="Arial" charset="0"/>
              </a:defRPr>
            </a:lvl9pPr>
          </a:lstStyle>
          <a:p>
            <a:pPr>
              <a:defRPr/>
            </a:pPr>
            <a:r>
              <a:rPr lang="en-US" b="1" u="none" dirty="0" smtClean="0"/>
              <a:t>Documents to be uploaded to AlmaRM in order to apply:</a:t>
            </a:r>
          </a:p>
          <a:p>
            <a:pPr marL="285750" indent="-285750">
              <a:buFont typeface="Arial" panose="020B0604020202020204" pitchFamily="34" charset="0"/>
              <a:buChar char="•"/>
              <a:defRPr/>
            </a:pPr>
            <a:r>
              <a:rPr lang="en-US" u="none" dirty="0" smtClean="0"/>
              <a:t> a pdf file containing information on the traineeship, compiled, signed and stamped by the company, using the Company Agreement Form (see annex 4);</a:t>
            </a:r>
          </a:p>
          <a:p>
            <a:pPr marL="285750" indent="-285750">
              <a:buFont typeface="Arial" panose="020B0604020202020204" pitchFamily="34" charset="0"/>
              <a:buChar char="•"/>
              <a:defRPr/>
            </a:pPr>
            <a:r>
              <a:rPr lang="en-US" u="none" dirty="0" smtClean="0"/>
              <a:t> a pdf file containing </a:t>
            </a:r>
            <a:r>
              <a:rPr lang="en-US" b="1" u="none" dirty="0" smtClean="0"/>
              <a:t>the student’s </a:t>
            </a:r>
            <a:r>
              <a:rPr lang="en-US" b="1" i="1" u="none" dirty="0" smtClean="0"/>
              <a:t>curriculum vitae </a:t>
            </a:r>
            <a:r>
              <a:rPr lang="en-US" u="none" dirty="0" smtClean="0"/>
              <a:t>in European format written in </a:t>
            </a:r>
            <a:r>
              <a:rPr lang="it-IT" u="none" dirty="0" smtClean="0"/>
              <a:t>Italian</a:t>
            </a:r>
            <a:r>
              <a:rPr lang="it-IT" u="none" dirty="0"/>
              <a:t> </a:t>
            </a:r>
            <a:r>
              <a:rPr lang="it-IT" u="none" dirty="0" smtClean="0"/>
              <a:t>or English;</a:t>
            </a:r>
          </a:p>
          <a:p>
            <a:pPr marL="285750" indent="-285750">
              <a:buFont typeface="Arial" panose="020B0604020202020204" pitchFamily="34" charset="0"/>
              <a:buChar char="•"/>
              <a:defRPr/>
            </a:pPr>
            <a:r>
              <a:rPr lang="en-US" u="none" dirty="0" smtClean="0"/>
              <a:t> a pdf file containing his/her </a:t>
            </a:r>
            <a:r>
              <a:rPr lang="en-US" b="1" u="none" dirty="0" smtClean="0"/>
              <a:t>reasons </a:t>
            </a:r>
            <a:r>
              <a:rPr lang="en-US" u="none" dirty="0" smtClean="0"/>
              <a:t>for wanting to do this traineeship;</a:t>
            </a:r>
          </a:p>
          <a:p>
            <a:pPr marL="285750" indent="-285750">
              <a:buFont typeface="Arial" panose="020B0604020202020204" pitchFamily="34" charset="0"/>
              <a:buChar char="•"/>
              <a:defRPr/>
            </a:pPr>
            <a:r>
              <a:rPr lang="en-US" u="none" dirty="0" smtClean="0"/>
              <a:t> a pdf file containing any language certificates as specified call for applications;</a:t>
            </a:r>
          </a:p>
          <a:p>
            <a:pPr marL="285750" indent="-285750">
              <a:buFont typeface="Arial" panose="020B0604020202020204" pitchFamily="34" charset="0"/>
              <a:buChar char="•"/>
              <a:defRPr/>
            </a:pPr>
            <a:r>
              <a:rPr lang="en-US" u="none" dirty="0" smtClean="0"/>
              <a:t> self-certification of the degree with a list of exams (only for those who are enrolled in the first year of a second-cycle degree and possess a first-cycle qualification from another university). The self-certification must be attached to the proper application section, visible only to students enrolled at the first year of a second-cycle degree and in possession of a first-cycle qualification from </a:t>
            </a:r>
            <a:r>
              <a:rPr lang="it-IT" u="none" dirty="0" err="1" smtClean="0"/>
              <a:t>another</a:t>
            </a:r>
            <a:r>
              <a:rPr lang="it-IT" u="none" dirty="0" smtClean="0"/>
              <a:t> </a:t>
            </a:r>
            <a:r>
              <a:rPr lang="it-IT" u="none" dirty="0" err="1" smtClean="0"/>
              <a:t>university</a:t>
            </a:r>
            <a:r>
              <a:rPr lang="it-IT" u="none" dirty="0" smtClean="0"/>
              <a:t>);</a:t>
            </a:r>
          </a:p>
          <a:p>
            <a:pPr marL="285750" indent="-285750">
              <a:buFont typeface="Arial" panose="020B0604020202020204" pitchFamily="34" charset="0"/>
              <a:buChar char="•"/>
              <a:defRPr/>
            </a:pPr>
            <a:r>
              <a:rPr lang="en-US" u="none" dirty="0" smtClean="0"/>
              <a:t> any other certificates considered useful for assessment purposes.</a:t>
            </a:r>
          </a:p>
          <a:p>
            <a:pPr>
              <a:defRPr/>
            </a:pPr>
            <a:endParaRPr lang="en-US" u="none" dirty="0" smtClean="0"/>
          </a:p>
          <a:p>
            <a:pPr>
              <a:defRPr/>
            </a:pPr>
            <a:r>
              <a:rPr lang="en-US" u="none" dirty="0" smtClean="0"/>
              <a:t>These documents must be uploaded onto AlmaRM in pdf format as part of the</a:t>
            </a:r>
          </a:p>
          <a:p>
            <a:pPr>
              <a:defRPr/>
            </a:pPr>
            <a:r>
              <a:rPr lang="en-US" u="none" dirty="0" smtClean="0"/>
              <a:t>application (on penalty of disqualification).</a:t>
            </a:r>
            <a:endParaRPr lang="en-GB" altLang="it-IT" u="none"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20483" name="Rettangolo 2"/>
          <p:cNvSpPr>
            <a:spLocks noChangeArrowheads="1"/>
          </p:cNvSpPr>
          <p:nvPr/>
        </p:nvSpPr>
        <p:spPr bwMode="auto">
          <a:xfrm>
            <a:off x="258763" y="1196975"/>
            <a:ext cx="8688387"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r>
              <a:rPr lang="it-IT" altLang="it-IT" b="1" u="none" dirty="0"/>
              <a:t>POTENTIAL HOST ORGANISATIONS</a:t>
            </a:r>
          </a:p>
          <a:p>
            <a:r>
              <a:rPr lang="en-US" altLang="it-IT" u="none" dirty="0"/>
              <a:t>The </a:t>
            </a:r>
            <a:r>
              <a:rPr lang="en-US" altLang="it-IT" u="none" dirty="0" err="1"/>
              <a:t>organisation</a:t>
            </a:r>
            <a:r>
              <a:rPr lang="en-US" altLang="it-IT" u="none" dirty="0"/>
              <a:t> the student intends to do a traineeship with must conform to the</a:t>
            </a:r>
          </a:p>
          <a:p>
            <a:r>
              <a:rPr lang="en-US" altLang="it-IT" u="none" dirty="0"/>
              <a:t>description given in the </a:t>
            </a:r>
            <a:r>
              <a:rPr lang="en-US" altLang="it-IT" i="1" u="none" dirty="0"/>
              <a:t>Programme Guide </a:t>
            </a:r>
            <a:r>
              <a:rPr lang="en-US" altLang="it-IT" u="none" dirty="0"/>
              <a:t>(version </a:t>
            </a:r>
            <a:r>
              <a:rPr lang="en-US" altLang="it-IT" u="none" dirty="0" smtClean="0"/>
              <a:t>1, 2019) </a:t>
            </a:r>
            <a:r>
              <a:rPr lang="en-US" altLang="it-IT" u="none" dirty="0"/>
              <a:t>issued by the European Commission, that is: </a:t>
            </a:r>
            <a:r>
              <a:rPr lang="en-US" altLang="it-IT" i="1" u="none" dirty="0"/>
              <a:t>“any public or private </a:t>
            </a:r>
            <a:r>
              <a:rPr lang="en-US" altLang="it-IT" i="1" u="none" dirty="0" err="1"/>
              <a:t>organisation</a:t>
            </a:r>
            <a:r>
              <a:rPr lang="en-US" altLang="it-IT" i="1" u="none" dirty="0"/>
              <a:t> active on the </a:t>
            </a:r>
            <a:r>
              <a:rPr lang="en-US" altLang="it-IT" i="1" u="none" dirty="0" err="1"/>
              <a:t>labour</a:t>
            </a:r>
            <a:r>
              <a:rPr lang="en-US" altLang="it-IT" i="1" u="none" dirty="0"/>
              <a:t> market or in sectors such as education, training and youth”.</a:t>
            </a:r>
          </a:p>
          <a:p>
            <a:endParaRPr lang="en-US" altLang="it-IT" i="1" u="none" dirty="0"/>
          </a:p>
          <a:p>
            <a:r>
              <a:rPr lang="en-US" altLang="it-IT" u="none" dirty="0"/>
              <a:t>That definition includes </a:t>
            </a:r>
            <a:r>
              <a:rPr lang="en-US" altLang="it-IT" b="1" u="none" dirty="0"/>
              <a:t>public and private companies (including social</a:t>
            </a:r>
          </a:p>
          <a:p>
            <a:r>
              <a:rPr lang="en-US" altLang="it-IT" b="1" u="none" dirty="0"/>
              <a:t>enterprises), training </a:t>
            </a:r>
            <a:r>
              <a:rPr lang="en-US" altLang="it-IT" b="1" u="none" dirty="0" err="1"/>
              <a:t>centres</a:t>
            </a:r>
            <a:r>
              <a:rPr lang="en-US" altLang="it-IT" b="1" u="none" dirty="0"/>
              <a:t>, schools, universities and research </a:t>
            </a:r>
            <a:r>
              <a:rPr lang="en-US" altLang="it-IT" b="1" u="none" dirty="0" err="1"/>
              <a:t>centres</a:t>
            </a:r>
            <a:r>
              <a:rPr lang="en-US" altLang="it-IT" b="1" u="none" dirty="0"/>
              <a:t>, nonprofits, associations, NGOs, and other </a:t>
            </a:r>
            <a:r>
              <a:rPr lang="en-US" altLang="it-IT" b="1" u="none" dirty="0" err="1"/>
              <a:t>organisations</a:t>
            </a:r>
            <a:r>
              <a:rPr lang="en-US" altLang="it-IT" b="1" u="none" dirty="0"/>
              <a:t>.</a:t>
            </a:r>
          </a:p>
          <a:p>
            <a:r>
              <a:rPr lang="en-US" altLang="it-IT" b="1" u="none" dirty="0"/>
              <a:t>The </a:t>
            </a:r>
            <a:r>
              <a:rPr lang="en-US" altLang="it-IT" b="1" u="none" dirty="0" err="1"/>
              <a:t>organisations</a:t>
            </a:r>
            <a:r>
              <a:rPr lang="en-US" altLang="it-IT" b="1" u="none" dirty="0"/>
              <a:t> eligible for hosting a traineeship extend to schools where</a:t>
            </a:r>
          </a:p>
          <a:p>
            <a:r>
              <a:rPr lang="en-US" altLang="it-IT" b="1" u="none" dirty="0"/>
              <a:t>students act as assistants abroad.</a:t>
            </a:r>
          </a:p>
          <a:p>
            <a:endParaRPr lang="en-US" altLang="it-IT" b="1" u="none" dirty="0"/>
          </a:p>
          <a:p>
            <a:r>
              <a:rPr lang="en-US" altLang="it-IT" b="1" u="none" dirty="0"/>
              <a:t>If the traineeship is done at an institute of higher education </a:t>
            </a:r>
            <a:r>
              <a:rPr lang="en-US" altLang="it-IT" u="none" dirty="0"/>
              <a:t>(e.g. a university</a:t>
            </a:r>
          </a:p>
          <a:p>
            <a:r>
              <a:rPr lang="en-US" altLang="it-IT" u="none" dirty="0"/>
              <a:t>laboratory, university library, etc.), the activity must consist of vocational training and</a:t>
            </a:r>
          </a:p>
          <a:p>
            <a:r>
              <a:rPr lang="en-US" altLang="it-IT" u="none" dirty="0"/>
              <a:t>NOT study, and the training activity must be clearly stated in the work plan.</a:t>
            </a:r>
          </a:p>
          <a:p>
            <a:endParaRPr lang="en-US" altLang="it-IT" u="none" dirty="0"/>
          </a:p>
          <a:p>
            <a:r>
              <a:rPr lang="en-US" altLang="it-IT" b="1" u="none" dirty="0"/>
              <a:t>International Relations Offices </a:t>
            </a:r>
            <a:r>
              <a:rPr lang="en-US" altLang="it-IT" u="none" dirty="0"/>
              <a:t>at institutes of higher education are eligible to host</a:t>
            </a:r>
          </a:p>
          <a:p>
            <a:r>
              <a:rPr lang="en-US" altLang="it-IT" u="none" dirty="0"/>
              <a:t>student mobility traineeships, provided the student is not performing an activity covered by an EU contribution and there is no conflict of interest.</a:t>
            </a:r>
            <a:endParaRPr lang="en-GB" altLang="it-IT" u="non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0825" y="1196975"/>
            <a:ext cx="8564563" cy="5355312"/>
          </a:xfrm>
          <a:prstGeom prst="rect">
            <a:avLst/>
          </a:prstGeom>
        </p:spPr>
        <p:txBody>
          <a:bodyPr>
            <a:spAutoFit/>
          </a:bodyPr>
          <a:lstStyle/>
          <a:p>
            <a:pPr eaLnBrk="1" hangingPunct="1">
              <a:defRPr/>
            </a:pPr>
            <a:r>
              <a:rPr lang="it-IT" sz="2400" b="1" u="none" dirty="0">
                <a:latin typeface="Arial" charset="0"/>
              </a:rPr>
              <a:t>How to </a:t>
            </a:r>
            <a:r>
              <a:rPr lang="it-IT" sz="2400" b="1" u="none" dirty="0" err="1">
                <a:latin typeface="Arial" charset="0"/>
              </a:rPr>
              <a:t>find</a:t>
            </a:r>
            <a:r>
              <a:rPr lang="it-IT" sz="2400" b="1" u="none" dirty="0">
                <a:latin typeface="Arial" charset="0"/>
              </a:rPr>
              <a:t> a company for the </a:t>
            </a:r>
            <a:r>
              <a:rPr lang="it-IT" sz="2400" b="1" u="none" dirty="0" err="1">
                <a:latin typeface="Arial" charset="0"/>
              </a:rPr>
              <a:t>internship</a:t>
            </a:r>
            <a:endParaRPr lang="it-IT" sz="2400" b="1" u="none" dirty="0">
              <a:latin typeface="Arial" charset="0"/>
            </a:endParaRPr>
          </a:p>
          <a:p>
            <a:pPr eaLnBrk="1" hangingPunct="1">
              <a:defRPr/>
            </a:pPr>
            <a:r>
              <a:rPr lang="en-US" sz="2000" u="none" dirty="0">
                <a:latin typeface="Arial" charset="0"/>
              </a:rPr>
              <a:t>Candidates must find the host </a:t>
            </a:r>
            <a:r>
              <a:rPr lang="en-US" sz="2000" u="none" dirty="0" err="1">
                <a:latin typeface="Arial" charset="0"/>
              </a:rPr>
              <a:t>organisation</a:t>
            </a:r>
            <a:r>
              <a:rPr lang="en-US" sz="2000" u="none" dirty="0">
                <a:latin typeface="Arial" charset="0"/>
              </a:rPr>
              <a:t> independently and formulate the traineeship </a:t>
            </a:r>
            <a:r>
              <a:rPr lang="en-US" sz="2000" u="none" dirty="0" err="1">
                <a:latin typeface="Arial" charset="0"/>
              </a:rPr>
              <a:t>programme</a:t>
            </a:r>
            <a:r>
              <a:rPr lang="en-US" sz="2000" u="none" dirty="0">
                <a:latin typeface="Arial" charset="0"/>
              </a:rPr>
              <a:t> with said </a:t>
            </a:r>
            <a:r>
              <a:rPr lang="en-US" sz="2000" u="none" dirty="0" err="1">
                <a:latin typeface="Arial" charset="0"/>
              </a:rPr>
              <a:t>organisation</a:t>
            </a:r>
            <a:r>
              <a:rPr lang="en-US" sz="2000" u="none" dirty="0">
                <a:latin typeface="Arial" charset="0"/>
              </a:rPr>
              <a:t>. The host </a:t>
            </a:r>
            <a:r>
              <a:rPr lang="en-US" sz="2000" u="none" dirty="0" err="1">
                <a:latin typeface="Arial" charset="0"/>
              </a:rPr>
              <a:t>organisation</a:t>
            </a:r>
            <a:r>
              <a:rPr lang="en-US" sz="2000" u="none" dirty="0">
                <a:latin typeface="Arial" charset="0"/>
              </a:rPr>
              <a:t> must indicate its acceptance of the trainee by filling in and signing the Company Agreement Form (annex </a:t>
            </a:r>
            <a:r>
              <a:rPr lang="en-US" sz="2000" u="none" dirty="0" smtClean="0">
                <a:latin typeface="Arial" charset="0"/>
              </a:rPr>
              <a:t>4) </a:t>
            </a:r>
            <a:r>
              <a:rPr lang="en-US" sz="2000" u="none" dirty="0">
                <a:latin typeface="Arial" charset="0"/>
              </a:rPr>
              <a:t>within the call deadline </a:t>
            </a:r>
            <a:r>
              <a:rPr lang="en-US" sz="2000" u="none" dirty="0" smtClean="0">
                <a:latin typeface="Arial" charset="0"/>
              </a:rPr>
              <a:t>(23 </a:t>
            </a:r>
            <a:r>
              <a:rPr lang="en-US" sz="2000" u="none" dirty="0">
                <a:latin typeface="Arial" charset="0"/>
              </a:rPr>
              <a:t>May). </a:t>
            </a:r>
          </a:p>
          <a:p>
            <a:pPr eaLnBrk="1" hangingPunct="1">
              <a:defRPr/>
            </a:pPr>
            <a:endParaRPr lang="en-US" sz="2000" b="1" u="none" dirty="0">
              <a:latin typeface="Arial" charset="0"/>
            </a:endParaRPr>
          </a:p>
          <a:p>
            <a:pPr algn="just"/>
            <a:r>
              <a:rPr lang="en-GB" sz="2000" u="none" dirty="0">
                <a:latin typeface="Arial" charset="0"/>
              </a:rPr>
              <a:t>Contact persons by study field/campus may provide support in looking for companies, if they have a list of companies available. It is therefore a good idea to visit their offices as indicated in “Find out more” web section and find out.</a:t>
            </a:r>
            <a:endParaRPr lang="it-IT" sz="2000" u="none" dirty="0">
              <a:latin typeface="Arial" charset="0"/>
            </a:endParaRPr>
          </a:p>
          <a:p>
            <a:pPr algn="just"/>
            <a:r>
              <a:rPr lang="en-GB" sz="2000" u="none" dirty="0">
                <a:latin typeface="Arial" charset="0"/>
              </a:rPr>
              <a:t>Students may also consult the “List of websites for sourcing traineeships” document (annex 3) which contains useful information on how to find a host organisation. </a:t>
            </a:r>
            <a:endParaRPr lang="en-GB" sz="2000" u="none" dirty="0" smtClean="0">
              <a:latin typeface="Arial" charset="0"/>
            </a:endParaRPr>
          </a:p>
          <a:p>
            <a:pPr algn="just"/>
            <a:endParaRPr lang="it-IT" sz="2000" u="none" dirty="0">
              <a:latin typeface="Arial" charset="0"/>
            </a:endParaRPr>
          </a:p>
          <a:p>
            <a:pPr eaLnBrk="1" hangingPunct="1">
              <a:defRPr/>
            </a:pPr>
            <a:r>
              <a:rPr lang="en-US" sz="2000" u="none" dirty="0" smtClean="0">
                <a:latin typeface="Arial" charset="0"/>
              </a:rPr>
              <a:t>After </a:t>
            </a:r>
            <a:r>
              <a:rPr lang="en-US" sz="2000" u="none" dirty="0">
                <a:latin typeface="Arial" charset="0"/>
              </a:rPr>
              <a:t>the submission of the application and the conclusion of the selection procedure, </a:t>
            </a:r>
            <a:r>
              <a:rPr lang="en-US" sz="2000" b="1" dirty="0">
                <a:latin typeface="Arial" charset="0"/>
              </a:rPr>
              <a:t>the host company cannot be changed.</a:t>
            </a:r>
            <a:endParaRPr lang="en-GB" sz="2000" b="1" u="none" dirty="0">
              <a:latin typeface="Arial" charset="0"/>
            </a:endParaRPr>
          </a:p>
          <a:p>
            <a:pPr marL="285750" indent="-285750" eaLnBrk="1" hangingPunct="1">
              <a:buFontTx/>
              <a:buChar char="-"/>
              <a:defRPr/>
            </a:pPr>
            <a:endParaRPr lang="en-GB" dirty="0">
              <a:latin typeface="Arial" charset="0"/>
            </a:endParaRPr>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5" name="Rectangle 2"/>
          <p:cNvSpPr>
            <a:spLocks noChangeArrowheads="1"/>
          </p:cNvSpPr>
          <p:nvPr/>
        </p:nvSpPr>
        <p:spPr bwMode="auto">
          <a:xfrm rot="10800000" flipV="1">
            <a:off x="683567" y="730498"/>
            <a:ext cx="8029031" cy="5463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1pPr>
            <a:lvl2pP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2pPr>
            <a:lvl3pP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3pPr>
            <a:lvl4pP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4pPr>
            <a:lvl5pPr>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u="sng">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kumimoji="0" lang="en-US" altLang="it-IT"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endParaRPr lang="en-US" altLang="it-IT" sz="1600" b="1" u="none" dirty="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US" altLang="it-IT" sz="16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DIGITAL OPPORTUNITY TRAINEESHIP</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It is worth mentioning the initiative of the European Commission "</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Digital Opportunity Traineeships</a:t>
            </a: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which is part of the Erasmus + programme and which aims to develop digital skills in students of all disciplines through direct experience within the host institutions. Will be considered as a “</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traineeship in digital skills</a:t>
            </a: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any traineeship where trainees receive training and practice in at least one or more of the following activities: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digital marketing (e.g. social media management, web analytics);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digital graphical, mechanical or architectural design;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development of apps, software, scripts, or websites;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installation, maintenance and management of IT systems and networks;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cybersecurity;</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data analytics, mining and visualisation;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programming and training of robots and artificial intelligence applications. </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Generic customer support, order fulfilment, data entry or office tasks are not considered in this category.</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Please consult the offers on the </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hlinkClick r:id="rId2"/>
              </a:rPr>
              <a:t>http://erasmusintern.org/</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and</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it-IT" sz="1600" b="1" i="0" u="none" strike="noStrike" cap="none" normalizeH="0" baseline="0" dirty="0" err="1" smtClean="0">
                <a:ln>
                  <a:noFill/>
                </a:ln>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Drop'pin@Eures</a:t>
            </a:r>
            <a:r>
              <a:rPr kumimoji="0" lang="en-US" altLang="it-IT" sz="1600" b="1" i="0" u="none" strike="noStrike" cap="none" normalizeH="0" baseline="0" dirty="0" smtClean="0">
                <a:ln>
                  <a:noFill/>
                </a:ln>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 </a:t>
            </a:r>
            <a:r>
              <a:rPr kumimoji="0" lang="en-GB" altLang="it-IT" sz="1600" b="1"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 </a:t>
            </a: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platforms to look for traineeships aimed at developing digital skills,</a:t>
            </a: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en-GB" altLang="it-IT" sz="1600" b="0" i="0" u="none" strike="noStrike" cap="none" normalizeH="0" baseline="0" dirty="0" smtClean="0">
                <a:ln>
                  <a:noFill/>
                </a:ln>
                <a:solidFill>
                  <a:srgbClr val="292929"/>
                </a:solidFill>
                <a:effectLst/>
                <a:latin typeface="Arial" panose="020B0604020202020204" pitchFamily="34" charset="0"/>
                <a:ea typeface="Times New Roman" panose="02020603050405020304" pitchFamily="18" charset="0"/>
                <a:cs typeface="Arial" panose="020B0604020202020204" pitchFamily="34" charset="0"/>
              </a:rPr>
              <a:t>However, the student can independently identify the host organisation provided that the planned activities coincide with those mentioned above.</a:t>
            </a:r>
            <a:endParaRPr kumimoji="0" lang="en-GB" altLang="it-IT"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785866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0825" y="1196975"/>
            <a:ext cx="8564563" cy="5140325"/>
          </a:xfrm>
          <a:prstGeom prst="rect">
            <a:avLst/>
          </a:prstGeom>
        </p:spPr>
        <p:txBody>
          <a:bodyPr>
            <a:spAutoFit/>
          </a:bodyPr>
          <a:lstStyle/>
          <a:p>
            <a:pPr eaLnBrk="1" hangingPunct="1">
              <a:defRPr/>
            </a:pPr>
            <a:r>
              <a:rPr lang="it-IT" sz="2400" b="1" u="none" dirty="0" err="1">
                <a:latin typeface="Arial" charset="0"/>
              </a:rPr>
              <a:t>Selection</a:t>
            </a:r>
            <a:r>
              <a:rPr lang="it-IT" sz="2400" b="1" u="none" dirty="0">
                <a:latin typeface="Arial" charset="0"/>
              </a:rPr>
              <a:t> </a:t>
            </a:r>
            <a:r>
              <a:rPr lang="it-IT" sz="2400" b="1" u="none" dirty="0" err="1">
                <a:latin typeface="Arial" charset="0"/>
              </a:rPr>
              <a:t>criteria</a:t>
            </a:r>
            <a:endParaRPr lang="it-IT" sz="2400" b="1" u="none" dirty="0">
              <a:latin typeface="Arial" charset="0"/>
            </a:endParaRPr>
          </a:p>
          <a:p>
            <a:pPr marL="457200" indent="-457200" eaLnBrk="1" hangingPunct="1">
              <a:buFontTx/>
              <a:buAutoNum type="arabicParenR"/>
              <a:defRPr/>
            </a:pPr>
            <a:r>
              <a:rPr lang="en-US" sz="2000" u="none" dirty="0">
                <a:latin typeface="Arial" charset="0"/>
              </a:rPr>
              <a:t>School Committee’s assessment of (maximum 40 points): traineeship project content (contained in the company agreement form) and its relevance to the candidate’s study curriculum, reasons for doing the traineeship,  language proficiency any other factors mentioned by the student in his/her application </a:t>
            </a:r>
          </a:p>
          <a:p>
            <a:pPr marL="457200" indent="-457200" eaLnBrk="1" hangingPunct="1">
              <a:buFontTx/>
              <a:buAutoNum type="arabicParenR"/>
              <a:defRPr/>
            </a:pPr>
            <a:r>
              <a:rPr lang="en-US" sz="2000" u="none" dirty="0">
                <a:latin typeface="Arial" charset="0"/>
              </a:rPr>
              <a:t>Educational career assessment (maximum 60 points) based on regularity of study and credits</a:t>
            </a:r>
          </a:p>
          <a:p>
            <a:pPr eaLnBrk="1" hangingPunct="1">
              <a:defRPr/>
            </a:pPr>
            <a:endParaRPr lang="en-US" sz="2000" b="1" u="none" dirty="0">
              <a:latin typeface="Arial" charset="0"/>
            </a:endParaRPr>
          </a:p>
          <a:p>
            <a:pPr eaLnBrk="1" hangingPunct="1">
              <a:defRPr/>
            </a:pPr>
            <a:r>
              <a:rPr lang="en-US" sz="2400" u="none" dirty="0">
                <a:latin typeface="Arial" charset="0"/>
              </a:rPr>
              <a:t>All students have to promptly check the data in the Studenti Online application concerning their own educational career, to ensure that all completed learning activities and exams have been recorded as at </a:t>
            </a:r>
            <a:r>
              <a:rPr lang="en-US" sz="2400" b="1" u="none" dirty="0" smtClean="0">
                <a:latin typeface="Arial" charset="0"/>
              </a:rPr>
              <a:t>3 June 2019 </a:t>
            </a:r>
            <a:r>
              <a:rPr lang="en-US" sz="2400" u="none" dirty="0">
                <a:latin typeface="Arial" charset="0"/>
              </a:rPr>
              <a:t>and can be used for the purposes of calculating their educational career evaluation scores.</a:t>
            </a:r>
            <a:endParaRPr lang="en-GB" dirty="0">
              <a:latin typeface="Arial" charset="0"/>
            </a:endParaRPr>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395288"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mtClean="0">
                <a:solidFill>
                  <a:srgbClr val="000000"/>
                </a:solidFill>
              </a:rPr>
              <a:t>Erasmus+ Traineeship</a:t>
            </a:r>
            <a:endParaRPr lang="it-IT" altLang="it-IT" smtClean="0"/>
          </a:p>
        </p:txBody>
      </p:sp>
      <p:sp>
        <p:nvSpPr>
          <p:cNvPr id="7171" name="Rectangle 3"/>
          <p:cNvSpPr>
            <a:spLocks noGrp="1" noChangeArrowheads="1"/>
          </p:cNvSpPr>
          <p:nvPr>
            <p:ph type="body" idx="1"/>
          </p:nvPr>
        </p:nvSpPr>
        <p:spPr bwMode="auto">
          <a:xfrm>
            <a:off x="395288" y="1989138"/>
            <a:ext cx="8229600" cy="43926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buFontTx/>
              <a:buNone/>
            </a:pPr>
            <a:r>
              <a:rPr lang="en-US" altLang="it-IT" sz="2400" b="1" dirty="0" smtClean="0"/>
              <a:t>Expected grants for 2019/20: 542</a:t>
            </a:r>
          </a:p>
          <a:p>
            <a:pPr marL="0" indent="0" algn="just">
              <a:buFontTx/>
              <a:buNone/>
            </a:pPr>
            <a:endParaRPr lang="en-US" altLang="it-IT" sz="2000" b="1" dirty="0" smtClean="0"/>
          </a:p>
          <a:p>
            <a:pPr marL="0" indent="0" algn="just">
              <a:buFontTx/>
              <a:buNone/>
            </a:pPr>
            <a:r>
              <a:rPr lang="en-US" altLang="it-IT" sz="2000" b="1" dirty="0" smtClean="0"/>
              <a:t>Student who are ranked as eligible (IDONEI) without receiving the grant </a:t>
            </a:r>
            <a:r>
              <a:rPr lang="en-US" altLang="it-IT" sz="2000" dirty="0" smtClean="0"/>
              <a:t>might</a:t>
            </a:r>
            <a:r>
              <a:rPr lang="en-US" altLang="it-IT" sz="2000" b="1" dirty="0" smtClean="0"/>
              <a:t> </a:t>
            </a:r>
            <a:r>
              <a:rPr lang="en-US" altLang="it-IT" sz="2000" dirty="0" smtClean="0"/>
              <a:t>ask for Erasmus zero-EU grant status, which allows them to obtain a number of mobility benefits without receiving the EU grant.</a:t>
            </a:r>
          </a:p>
          <a:p>
            <a:pPr marL="0" indent="0" eaLnBrk="1" hangingPunct="1">
              <a:buFontTx/>
              <a:buNone/>
            </a:pPr>
            <a:endParaRPr lang="en-GB" altLang="it-IT" sz="2400" b="1" dirty="0" smtClean="0"/>
          </a:p>
          <a:p>
            <a:pPr marL="0" indent="0" eaLnBrk="1" hangingPunct="1">
              <a:buFontTx/>
              <a:buNone/>
            </a:pPr>
            <a:r>
              <a:rPr lang="en-GB" altLang="it-IT" sz="2400" b="1" dirty="0" smtClean="0"/>
              <a:t>Candidates’ nationality</a:t>
            </a:r>
          </a:p>
          <a:p>
            <a:pPr marL="0" indent="0">
              <a:buFontTx/>
              <a:buNone/>
            </a:pPr>
            <a:r>
              <a:rPr lang="en-US" altLang="it-IT" sz="2000" dirty="0" smtClean="0"/>
              <a:t>All students may apply, whether EU or non-EU citizens, including those with stateless or refugee status, provided they are enrolled at the University of Bologna.</a:t>
            </a:r>
            <a:endParaRPr lang="en-US" altLang="it-IT" sz="2400" dirty="0" smtClean="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ttangolo 1"/>
          <p:cNvSpPr>
            <a:spLocks noChangeArrowheads="1"/>
          </p:cNvSpPr>
          <p:nvPr/>
        </p:nvSpPr>
        <p:spPr bwMode="auto">
          <a:xfrm>
            <a:off x="250825" y="1196975"/>
            <a:ext cx="856456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u="none"/>
              <a:t>Getting your traineeship recognised</a:t>
            </a:r>
          </a:p>
          <a:p>
            <a:pPr eaLnBrk="1" hangingPunct="1"/>
            <a:endParaRPr lang="en-GB" altLang="it-IT" sz="2400" b="1" u="none"/>
          </a:p>
          <a:p>
            <a:pPr eaLnBrk="1" hangingPunct="1"/>
            <a:r>
              <a:rPr lang="en-GB" altLang="it-IT" sz="2400" u="none"/>
              <a:t>Students who take part in a mobility experience through Erasmus+ Mobility for Traineeship Programmes must follow the recognition procedure established in the regulations and course structure diagrams for their degree programme. It is possible to get credit (CFU) recognition as long as an internship activity is planned in the study plan. </a:t>
            </a:r>
          </a:p>
          <a:p>
            <a:pPr eaLnBrk="1" hangingPunct="1"/>
            <a:endParaRPr lang="en-GB" altLang="it-IT" sz="2400" u="none"/>
          </a:p>
          <a:p>
            <a:pPr eaLnBrk="1" hangingPunct="1"/>
            <a:r>
              <a:rPr lang="en-GB" altLang="it-IT" sz="2400" u="none"/>
              <a:t>Winners can find out about credit recognition from their Degree Programme Office and/or Internship Office before they leave.</a:t>
            </a:r>
            <a:endParaRPr lang="en-GB" altLang="it-IT" u="none"/>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ttangolo 1"/>
          <p:cNvSpPr>
            <a:spLocks noChangeArrowheads="1"/>
          </p:cNvSpPr>
          <p:nvPr/>
        </p:nvSpPr>
        <p:spPr bwMode="auto">
          <a:xfrm>
            <a:off x="250825" y="1196975"/>
            <a:ext cx="8564563"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US" altLang="it-IT" sz="2400" b="1" u="none" dirty="0"/>
              <a:t>Entry to the host country </a:t>
            </a:r>
          </a:p>
          <a:p>
            <a:pPr eaLnBrk="1" hangingPunct="1"/>
            <a:r>
              <a:rPr lang="en-US" altLang="it-IT" sz="2000" u="none" dirty="0"/>
              <a:t>Students are responsible for learning about: </a:t>
            </a:r>
          </a:p>
          <a:p>
            <a:pPr eaLnBrk="1" hangingPunct="1"/>
            <a:r>
              <a:rPr lang="en-US" altLang="it-IT" sz="2000" u="none" dirty="0"/>
              <a:t>• any rules concerning entry into the host country, promptly contacting the relevant diplomatic representatives in Italy; </a:t>
            </a:r>
          </a:p>
          <a:p>
            <a:pPr eaLnBrk="1" hangingPunct="1"/>
            <a:r>
              <a:rPr lang="en-US" altLang="it-IT" sz="2000" u="none" dirty="0"/>
              <a:t>• healthcare in the host country, by contacting their own healthcare board or the relevant diplomatic representatives. </a:t>
            </a:r>
          </a:p>
          <a:p>
            <a:pPr eaLnBrk="1" hangingPunct="1"/>
            <a:r>
              <a:rPr lang="en-US" altLang="it-IT" sz="2000" u="none" dirty="0"/>
              <a:t>Legislation and regulations governing the immigration of non-EU students in different countries participating in the Erasmus+ Programme depend on the nationality of the student. Students are therefore responsible for obtaining all required information and the documents which will allow them to enter and stay in the destination country, by contacting the relevant diplomatic representatives. In particular, it should be noted that the procedure for obtaining a visa for European countries that do not belong to the SCHENGEN area (Bulgaria, Croatia, Cyprus, Ireland, </a:t>
            </a:r>
            <a:r>
              <a:rPr lang="en-US" altLang="it-IT" sz="2000" u="none" dirty="0" smtClean="0"/>
              <a:t>Romania, the </a:t>
            </a:r>
            <a:r>
              <a:rPr lang="en-US" altLang="it-IT" sz="2000" u="none" dirty="0"/>
              <a:t>United </a:t>
            </a:r>
            <a:r>
              <a:rPr lang="en-US" altLang="it-IT" sz="2000" u="none" dirty="0" smtClean="0"/>
              <a:t>Kingdom, Serbia) </a:t>
            </a:r>
            <a:r>
              <a:rPr lang="en-US" altLang="it-IT" sz="2000" u="none" dirty="0"/>
              <a:t>is particularly long and does not always result in a visa being issued. Non-EU students are therefore encouraged to consider this aspect when choosing the host </a:t>
            </a:r>
            <a:r>
              <a:rPr lang="en-US" altLang="it-IT" sz="2000" u="none" dirty="0" err="1"/>
              <a:t>organisation</a:t>
            </a:r>
            <a:r>
              <a:rPr lang="en-US" altLang="it-IT" sz="2000" u="none" dirty="0"/>
              <a:t>. </a:t>
            </a:r>
            <a:endParaRPr lang="en-GB" altLang="it-IT" sz="2000" u="none" dirty="0"/>
          </a:p>
        </p:txBody>
      </p:sp>
      <p:sp>
        <p:nvSpPr>
          <p:cNvPr id="3"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mtClean="0">
                <a:solidFill>
                  <a:srgbClr val="000000"/>
                </a:solidFill>
              </a:rPr>
              <a:t>Erasmus+ Traineeship</a:t>
            </a:r>
            <a:endParaRPr lang="it-IT" altLang="it-IT" smtClean="0"/>
          </a:p>
        </p:txBody>
      </p:sp>
      <p:sp>
        <p:nvSpPr>
          <p:cNvPr id="25603" name="Segnaposto contenuto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US" altLang="it-IT" sz="2000" b="1" dirty="0" smtClean="0"/>
              <a:t>CALENDAR </a:t>
            </a:r>
          </a:p>
          <a:p>
            <a:pPr marL="0" indent="0">
              <a:buFontTx/>
              <a:buNone/>
            </a:pPr>
            <a:r>
              <a:rPr lang="en-US" altLang="it-IT" sz="2000" dirty="0" smtClean="0"/>
              <a:t>Language tests at the University Language Centre: from </a:t>
            </a:r>
            <a:r>
              <a:rPr lang="en-US" altLang="it-IT" sz="2000" b="1" dirty="0" smtClean="0"/>
              <a:t>May 6 to May 16</a:t>
            </a:r>
            <a:r>
              <a:rPr lang="en-US" altLang="it-IT" sz="2000" dirty="0" smtClean="0"/>
              <a:t>, 2019 – to be booked on AlmaRM from </a:t>
            </a:r>
            <a:r>
              <a:rPr lang="en-US" altLang="it-IT" sz="2000" b="1" dirty="0" smtClean="0"/>
              <a:t>April 15 </a:t>
            </a:r>
            <a:r>
              <a:rPr lang="en-US" altLang="it-IT" sz="2000" dirty="0" smtClean="0"/>
              <a:t>10 a.m. </a:t>
            </a:r>
            <a:r>
              <a:rPr lang="en-US" altLang="it-IT" sz="2000" b="1" dirty="0" smtClean="0"/>
              <a:t>to May 3, 2019</a:t>
            </a:r>
            <a:r>
              <a:rPr lang="en-US" altLang="it-IT" sz="2000" dirty="0" smtClean="0"/>
              <a:t> 10 a.m.</a:t>
            </a:r>
          </a:p>
          <a:p>
            <a:pPr marL="0" indent="0">
              <a:buFontTx/>
              <a:buNone/>
            </a:pPr>
            <a:r>
              <a:rPr lang="en-US" altLang="it-IT" sz="2000" dirty="0" smtClean="0"/>
              <a:t>Applications open online on Alma RM: </a:t>
            </a:r>
            <a:r>
              <a:rPr lang="en-US" altLang="it-IT" sz="2000" b="1" dirty="0" smtClean="0"/>
              <a:t>10 April 2019</a:t>
            </a:r>
          </a:p>
          <a:p>
            <a:pPr marL="0" indent="0">
              <a:buFontTx/>
              <a:buNone/>
            </a:pPr>
            <a:r>
              <a:rPr lang="en-US" altLang="it-IT" sz="2000" dirty="0" smtClean="0"/>
              <a:t>Deadline for applying: </a:t>
            </a:r>
            <a:r>
              <a:rPr lang="en-US" altLang="it-IT" sz="2000" b="1" dirty="0" smtClean="0"/>
              <a:t>23 May 2019 </a:t>
            </a:r>
            <a:r>
              <a:rPr lang="en-US" altLang="it-IT" sz="2000" dirty="0" smtClean="0"/>
              <a:t>12:00 p.m.(Rome time) </a:t>
            </a:r>
          </a:p>
          <a:p>
            <a:pPr marL="0" indent="0">
              <a:buFontTx/>
              <a:buNone/>
            </a:pPr>
            <a:r>
              <a:rPr lang="en-US" altLang="it-IT" sz="2000" dirty="0" smtClean="0"/>
              <a:t>Ranking lists published on Alma RM: </a:t>
            </a:r>
            <a:r>
              <a:rPr lang="en-US" altLang="it-IT" sz="2000" b="1" dirty="0" smtClean="0"/>
              <a:t>18 June 2019 </a:t>
            </a:r>
          </a:p>
          <a:p>
            <a:pPr marL="0" indent="0">
              <a:buFontTx/>
              <a:buNone/>
            </a:pPr>
            <a:r>
              <a:rPr lang="en-US" altLang="it-IT" sz="2000" dirty="0" smtClean="0"/>
              <a:t>Deadline for winners to accept online via Alma RM: </a:t>
            </a:r>
            <a:r>
              <a:rPr lang="en-US" altLang="it-IT" sz="2000" b="1" dirty="0" smtClean="0"/>
              <a:t>24 June 2019</a:t>
            </a:r>
          </a:p>
          <a:p>
            <a:pPr marL="0" indent="0">
              <a:buFontTx/>
              <a:buNone/>
            </a:pPr>
            <a:r>
              <a:rPr lang="en-US" altLang="it-IT" sz="2000" b="1" dirty="0" smtClean="0"/>
              <a:t>1 September 2019 – 30 June 2020: beginning of the traineeship </a:t>
            </a:r>
          </a:p>
          <a:p>
            <a:pPr marL="0" indent="0">
              <a:buFontTx/>
              <a:buNone/>
            </a:pPr>
            <a:r>
              <a:rPr lang="en-US" altLang="it-IT" sz="2000" b="1" dirty="0" smtClean="0"/>
              <a:t>(students applying for a future career can leave after the beginning of January 2020). </a:t>
            </a:r>
          </a:p>
          <a:p>
            <a:pPr marL="0" indent="0">
              <a:buFontTx/>
              <a:buNone/>
            </a:pPr>
            <a:r>
              <a:rPr lang="en-US" altLang="it-IT" sz="2000" b="1" dirty="0" smtClean="0"/>
              <a:t>30 September 2020: final deadline for all the traineeships. </a:t>
            </a:r>
            <a:endParaRPr lang="it-IT" altLang="it-IT" sz="2000" b="1" dirty="0" smtClean="0"/>
          </a:p>
          <a:p>
            <a:pPr marL="0" indent="0">
              <a:buFontTx/>
              <a:buNone/>
            </a:pPr>
            <a:endParaRPr lang="it-IT" altLang="it-IT" sz="20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3"/>
          <p:cNvSpPr>
            <a:spLocks noChangeArrowheads="1"/>
          </p:cNvSpPr>
          <p:nvPr/>
        </p:nvSpPr>
        <p:spPr bwMode="auto">
          <a:xfrm>
            <a:off x="146050" y="4221088"/>
            <a:ext cx="8997950" cy="3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lstStyle>
            <a:lvl1pPr marL="342900" indent="-342900">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algn="ctr" eaLnBrk="1" hangingPunct="1">
              <a:spcBef>
                <a:spcPct val="20000"/>
              </a:spcBef>
            </a:pPr>
            <a:endParaRPr lang="it-IT" altLang="it-IT" u="none" dirty="0"/>
          </a:p>
          <a:p>
            <a:pPr algn="ctr" eaLnBrk="1" hangingPunct="1">
              <a:spcBef>
                <a:spcPct val="20000"/>
              </a:spcBef>
            </a:pPr>
            <a:r>
              <a:rPr lang="en-GB" altLang="it-IT" sz="1400" u="none" dirty="0"/>
              <a:t>DIRI - Settore Area Geografica Europa</a:t>
            </a:r>
          </a:p>
          <a:p>
            <a:pPr algn="ctr" eaLnBrk="1" hangingPunct="1">
              <a:spcBef>
                <a:spcPct val="20000"/>
              </a:spcBef>
            </a:pPr>
            <a:r>
              <a:rPr lang="en-GB" altLang="it-IT" sz="1400" u="none" dirty="0"/>
              <a:t>Tel. 051 2088102</a:t>
            </a:r>
          </a:p>
          <a:p>
            <a:pPr algn="ctr" eaLnBrk="1" hangingPunct="1">
              <a:spcBef>
                <a:spcPct val="20000"/>
              </a:spcBef>
            </a:pPr>
            <a:r>
              <a:rPr lang="en-GB" altLang="it-IT" sz="1400" u="none" dirty="0"/>
              <a:t>Email: </a:t>
            </a:r>
            <a:r>
              <a:rPr lang="en-GB" altLang="it-IT" sz="1400" u="none" dirty="0" smtClean="0">
                <a:hlinkClick r:id="rId2"/>
              </a:rPr>
              <a:t>erasmus.placement@unibo.it</a:t>
            </a:r>
            <a:endParaRPr lang="en-GB" altLang="it-IT" sz="1400" u="none" dirty="0" smtClean="0"/>
          </a:p>
          <a:p>
            <a:pPr algn="ctr" eaLnBrk="1" hangingPunct="1">
              <a:spcBef>
                <a:spcPct val="20000"/>
              </a:spcBef>
            </a:pPr>
            <a:endParaRPr lang="en-GB" altLang="it-IT" sz="1400" u="none" dirty="0"/>
          </a:p>
          <a:p>
            <a:pPr algn="ctr" eaLnBrk="1" hangingPunct="1">
              <a:spcBef>
                <a:spcPct val="20000"/>
              </a:spcBef>
            </a:pPr>
            <a:r>
              <a:rPr lang="en-GB" altLang="it-IT" sz="1400" u="none" dirty="0" smtClean="0"/>
              <a:t>International Mobility Office,</a:t>
            </a:r>
          </a:p>
          <a:p>
            <a:pPr algn="ctr" eaLnBrk="1" hangingPunct="1">
              <a:spcBef>
                <a:spcPct val="20000"/>
              </a:spcBef>
            </a:pPr>
            <a:r>
              <a:rPr lang="en-GB" altLang="it-IT" sz="1400" u="none" dirty="0" err="1" smtClean="0"/>
              <a:t>Viale</a:t>
            </a:r>
            <a:r>
              <a:rPr lang="en-GB" altLang="it-IT" sz="1400" u="none" dirty="0" smtClean="0"/>
              <a:t> </a:t>
            </a:r>
            <a:r>
              <a:rPr lang="en-GB" altLang="it-IT" sz="1400" u="none" dirty="0" err="1"/>
              <a:t>F</a:t>
            </a:r>
            <a:r>
              <a:rPr lang="en-GB" altLang="it-IT" sz="1400" u="none" dirty="0" err="1" smtClean="0"/>
              <a:t>anin</a:t>
            </a:r>
            <a:r>
              <a:rPr lang="en-GB" altLang="it-IT" sz="1400" u="none" dirty="0" smtClean="0"/>
              <a:t> 46, 2</a:t>
            </a:r>
            <a:r>
              <a:rPr lang="en-GB" altLang="it-IT" sz="1400" u="none" baseline="30000" dirty="0" smtClean="0"/>
              <a:t>nd</a:t>
            </a:r>
            <a:r>
              <a:rPr lang="en-GB" altLang="it-IT" sz="1400" u="none" dirty="0" smtClean="0"/>
              <a:t> floor</a:t>
            </a:r>
          </a:p>
          <a:p>
            <a:pPr algn="ctr" eaLnBrk="1" hangingPunct="1">
              <a:spcBef>
                <a:spcPct val="20000"/>
              </a:spcBef>
            </a:pPr>
            <a:r>
              <a:rPr lang="en-GB" altLang="it-IT" sz="1400" u="none" dirty="0" smtClean="0"/>
              <a:t>Phone. 051.2096243</a:t>
            </a:r>
          </a:p>
          <a:p>
            <a:pPr algn="ctr" eaLnBrk="1" hangingPunct="1">
              <a:spcBef>
                <a:spcPct val="20000"/>
              </a:spcBef>
            </a:pPr>
            <a:r>
              <a:rPr lang="en-GB" altLang="it-IT" sz="1400" u="none" dirty="0" smtClean="0"/>
              <a:t>Distal.Internazionalizzazione@unibo.it</a:t>
            </a:r>
            <a:endParaRPr lang="en-GB" altLang="it-IT" sz="1400" u="none" dirty="0"/>
          </a:p>
          <a:p>
            <a:pPr algn="ctr" eaLnBrk="1" hangingPunct="1">
              <a:spcBef>
                <a:spcPct val="20000"/>
              </a:spcBef>
            </a:pPr>
            <a:endParaRPr lang="it-IT" altLang="it-IT" sz="1400" u="none" dirty="0"/>
          </a:p>
          <a:p>
            <a:pPr algn="ctr" eaLnBrk="1" hangingPunct="1">
              <a:spcBef>
                <a:spcPct val="20000"/>
              </a:spcBef>
            </a:pPr>
            <a:endParaRPr lang="it-IT" altLang="it-IT" sz="1400" u="none" dirty="0"/>
          </a:p>
          <a:p>
            <a:pPr algn="ctr" eaLnBrk="1" hangingPunct="1">
              <a:spcBef>
                <a:spcPct val="20000"/>
              </a:spcBef>
            </a:pPr>
            <a:endParaRPr lang="it-IT" altLang="it-IT" sz="1400" u="none" dirty="0"/>
          </a:p>
          <a:p>
            <a:pPr algn="ctr" eaLnBrk="1" hangingPunct="1">
              <a:spcBef>
                <a:spcPct val="20000"/>
              </a:spcBef>
            </a:pPr>
            <a:r>
              <a:rPr lang="it-IT" altLang="it-IT" sz="1200" i="1" u="none" dirty="0"/>
              <a:t>www.unibo.it</a:t>
            </a:r>
          </a:p>
        </p:txBody>
      </p:sp>
      <p:pic>
        <p:nvPicPr>
          <p:cNvPr id="26627" name="Picture 28" descr="LOGO UNIB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8525" y="1438275"/>
            <a:ext cx="192563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95288" y="26035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mtClean="0">
                <a:solidFill>
                  <a:srgbClr val="000000"/>
                </a:solidFill>
              </a:rPr>
              <a:t>Erasmus+ Traineeship</a:t>
            </a:r>
            <a:endParaRPr lang="it-IT" altLang="it-IT" smtClean="0"/>
          </a:p>
        </p:txBody>
      </p:sp>
      <p:sp>
        <p:nvSpPr>
          <p:cNvPr id="8195" name="Rectangle 3"/>
          <p:cNvSpPr>
            <a:spLocks noGrp="1" noChangeArrowheads="1"/>
          </p:cNvSpPr>
          <p:nvPr>
            <p:ph type="body" idx="1"/>
          </p:nvPr>
        </p:nvSpPr>
        <p:spPr bwMode="auto">
          <a:xfrm>
            <a:off x="179388" y="1341438"/>
            <a:ext cx="8964612" cy="48958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FontTx/>
              <a:buNone/>
            </a:pPr>
            <a:r>
              <a:rPr lang="en-GB" altLang="it-IT" sz="2400" b="1" dirty="0" smtClean="0"/>
              <a:t>Countries where traineeships (internships) may be performed</a:t>
            </a:r>
          </a:p>
          <a:p>
            <a:pPr marL="0" indent="0">
              <a:buFontTx/>
              <a:buNone/>
            </a:pPr>
            <a:r>
              <a:rPr lang="en-GB" altLang="it-IT" sz="2350" i="1" dirty="0" smtClean="0"/>
              <a:t>Erasmus+ Mobility for Traineeships </a:t>
            </a:r>
            <a:r>
              <a:rPr lang="en-GB" altLang="it-IT" sz="2350" dirty="0" smtClean="0"/>
              <a:t>gives students a chance to carry out a traineeship with a business, training centre, university, research centre or other organization in countries belonging to the programme: the 27 European Union member states, the 3 countries of the European Economic Area (Iceland, Liechtenstein, Norway), and the former Yugoslav Republic of Macedonia</a:t>
            </a:r>
            <a:r>
              <a:rPr lang="en-GB" altLang="it-IT" sz="2350" dirty="0"/>
              <a:t>.</a:t>
            </a:r>
            <a:endParaRPr lang="en-GB" altLang="it-IT" sz="2350" dirty="0" smtClean="0"/>
          </a:p>
          <a:p>
            <a:pPr marL="0" indent="0">
              <a:buFontTx/>
              <a:buNone/>
            </a:pPr>
            <a:r>
              <a:rPr lang="en-GB" altLang="it-IT" sz="2350" dirty="0" smtClean="0"/>
              <a:t>New entry: </a:t>
            </a:r>
            <a:r>
              <a:rPr lang="en-GB" altLang="it-IT" sz="2350" b="1" dirty="0" smtClean="0"/>
              <a:t>Serbia</a:t>
            </a:r>
            <a:r>
              <a:rPr lang="en-GB" altLang="it-IT" sz="2350" dirty="0" smtClean="0"/>
              <a:t>. </a:t>
            </a:r>
          </a:p>
          <a:p>
            <a:pPr marL="0" indent="0">
              <a:buFontTx/>
              <a:buNone/>
            </a:pPr>
            <a:r>
              <a:rPr lang="en-GB" altLang="it-IT" sz="2350" dirty="0" smtClean="0"/>
              <a:t>Mobility to </a:t>
            </a:r>
            <a:r>
              <a:rPr lang="en-GB" altLang="it-IT" sz="2350" b="1" dirty="0" smtClean="0"/>
              <a:t>Switzerland</a:t>
            </a:r>
            <a:r>
              <a:rPr lang="en-GB" altLang="it-IT" sz="2350" dirty="0" smtClean="0"/>
              <a:t> and </a:t>
            </a:r>
            <a:r>
              <a:rPr lang="en-GB" altLang="it-IT" sz="2350" b="1" dirty="0" smtClean="0"/>
              <a:t>Turkey</a:t>
            </a:r>
            <a:r>
              <a:rPr lang="en-GB" altLang="it-IT" sz="2350" dirty="0" smtClean="0"/>
              <a:t> is not eligible.</a:t>
            </a:r>
          </a:p>
          <a:p>
            <a:pPr marL="0" indent="0">
              <a:buNone/>
            </a:pPr>
            <a:r>
              <a:rPr lang="en-GB" sz="2350" dirty="0"/>
              <a:t>M</a:t>
            </a:r>
            <a:r>
              <a:rPr lang="en-GB" sz="2350" dirty="0" smtClean="0"/>
              <a:t>obility </a:t>
            </a:r>
            <a:r>
              <a:rPr lang="en-GB" sz="2350" dirty="0"/>
              <a:t>to </a:t>
            </a:r>
            <a:r>
              <a:rPr lang="en-GB" sz="2350" b="1" dirty="0"/>
              <a:t>UK </a:t>
            </a:r>
            <a:r>
              <a:rPr lang="en-GB" sz="2350" dirty="0"/>
              <a:t>will be eligible </a:t>
            </a:r>
            <a:r>
              <a:rPr lang="en-GB" sz="2350" u="sng" dirty="0"/>
              <a:t>provided that </a:t>
            </a:r>
            <a:r>
              <a:rPr lang="en-GB" sz="2350" dirty="0"/>
              <a:t>an Agreement which guarantees the continuity of the Erasmus+ Programme is signed</a:t>
            </a:r>
            <a:r>
              <a:rPr lang="en-GB" sz="2400" dirty="0"/>
              <a:t>.</a:t>
            </a:r>
            <a:endParaRPr lang="it-IT" sz="2400" dirty="0"/>
          </a:p>
          <a:p>
            <a:pPr marL="0" indent="0">
              <a:buFontTx/>
              <a:buNone/>
            </a:pPr>
            <a:endParaRPr lang="it-IT" altLang="it-IT" sz="1800" dirty="0" smtClean="0">
              <a:solidFill>
                <a:srgbClr val="0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9219" name="Rettangolo 2"/>
          <p:cNvSpPr>
            <a:spLocks noChangeArrowheads="1"/>
          </p:cNvSpPr>
          <p:nvPr/>
        </p:nvSpPr>
        <p:spPr bwMode="auto">
          <a:xfrm>
            <a:off x="107950" y="1304925"/>
            <a:ext cx="8928100"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u="none" dirty="0"/>
              <a:t>Length of the traineeship</a:t>
            </a:r>
          </a:p>
          <a:p>
            <a:pPr eaLnBrk="1" hangingPunct="1"/>
            <a:endParaRPr lang="en-GB" altLang="it-IT" sz="2400" b="1" u="none" dirty="0"/>
          </a:p>
          <a:p>
            <a:pPr eaLnBrk="1" hangingPunct="1"/>
            <a:r>
              <a:rPr lang="en-US" altLang="it-IT" sz="2400" u="none" dirty="0"/>
              <a:t>The traineeship may last </a:t>
            </a:r>
            <a:r>
              <a:rPr lang="en-US" altLang="it-IT" sz="2400" b="1" u="none" dirty="0"/>
              <a:t>two</a:t>
            </a:r>
            <a:r>
              <a:rPr lang="en-US" altLang="it-IT" sz="2400" u="none" dirty="0"/>
              <a:t> or </a:t>
            </a:r>
            <a:r>
              <a:rPr lang="en-US" altLang="it-IT" sz="2400" b="1" u="none" dirty="0"/>
              <a:t>three</a:t>
            </a:r>
            <a:r>
              <a:rPr lang="en-US" altLang="it-IT" sz="2400" u="none" dirty="0"/>
              <a:t> months</a:t>
            </a:r>
            <a:r>
              <a:rPr lang="en-GB" altLang="it-IT" sz="2400" u="none" dirty="0"/>
              <a:t>.</a:t>
            </a:r>
          </a:p>
          <a:p>
            <a:pPr eaLnBrk="1" hangingPunct="1"/>
            <a:r>
              <a:rPr lang="en-US" altLang="it-IT" sz="2400" u="none" dirty="0"/>
              <a:t>The financial contribution covers the chosen duration, though internships shorter than 2 months (60 days) are not eligible. The mobility period can be extended, upon the student’s request, but no further grant will be assigned. </a:t>
            </a:r>
            <a:endParaRPr lang="en-GB" altLang="it-IT" sz="2400" u="none" dirty="0"/>
          </a:p>
          <a:p>
            <a:pPr eaLnBrk="1" hangingPunct="1"/>
            <a:endParaRPr lang="en-GB" altLang="it-IT" sz="2400" u="none" dirty="0"/>
          </a:p>
          <a:p>
            <a:pPr eaLnBrk="1" hangingPunct="1"/>
            <a:r>
              <a:rPr lang="en-GB" altLang="it-IT" sz="2400" u="none" dirty="0"/>
              <a:t>The traineeship </a:t>
            </a:r>
            <a:r>
              <a:rPr lang="en-GB" altLang="it-IT" sz="2400" b="1" u="none" dirty="0"/>
              <a:t>may begin </a:t>
            </a:r>
            <a:r>
              <a:rPr lang="en-GB" altLang="it-IT" sz="2400" u="none" dirty="0"/>
              <a:t>on any date between </a:t>
            </a:r>
            <a:r>
              <a:rPr lang="en-US" altLang="it-IT" sz="2400" b="1" u="none" dirty="0"/>
              <a:t>1 September </a:t>
            </a:r>
            <a:r>
              <a:rPr lang="en-US" altLang="it-IT" sz="2400" b="1" u="none" dirty="0" smtClean="0"/>
              <a:t>2019 </a:t>
            </a:r>
            <a:r>
              <a:rPr lang="en-US" altLang="it-IT" sz="2400" b="1" u="none" dirty="0"/>
              <a:t>and 30 June </a:t>
            </a:r>
            <a:r>
              <a:rPr lang="en-US" altLang="it-IT" sz="2400" b="1" u="none" dirty="0" smtClean="0"/>
              <a:t>2020 </a:t>
            </a:r>
            <a:r>
              <a:rPr lang="en-US" altLang="it-IT" sz="2400" u="none" dirty="0"/>
              <a:t>(with the exception of students applying for “a future career”), and must end by </a:t>
            </a:r>
            <a:r>
              <a:rPr lang="en-US" altLang="it-IT" sz="2400" b="1" u="none" dirty="0"/>
              <a:t>30 September </a:t>
            </a:r>
            <a:r>
              <a:rPr lang="en-US" altLang="it-IT" sz="2400" b="1" u="none" dirty="0" smtClean="0"/>
              <a:t>2020 </a:t>
            </a:r>
            <a:r>
              <a:rPr lang="en-US" altLang="it-IT" sz="2400" u="none" dirty="0"/>
              <a:t>at the latest</a:t>
            </a:r>
            <a:r>
              <a:rPr lang="en-GB" altLang="it-IT" sz="2400" b="1" u="none" dirty="0"/>
              <a:t>, on penalty of the contribution being withdrawn</a:t>
            </a:r>
            <a:r>
              <a:rPr lang="en-GB" altLang="it-IT" sz="2400" u="none" dirty="0"/>
              <a:t>. </a:t>
            </a:r>
          </a:p>
          <a:p>
            <a:pPr eaLnBrk="1" hangingPunct="1"/>
            <a:r>
              <a:rPr lang="en-GB" altLang="it-IT" sz="2400" u="none" dirty="0"/>
              <a:t>The traineeship must run without </a:t>
            </a:r>
            <a:r>
              <a:rPr lang="it-IT" altLang="it-IT" sz="2400" u="none" dirty="0" err="1"/>
              <a:t>interruption</a:t>
            </a:r>
            <a:r>
              <a:rPr lang="it-IT" altLang="it-IT" sz="2400" u="none" dirty="0"/>
              <a:t> or </a:t>
            </a:r>
            <a:r>
              <a:rPr lang="it-IT" altLang="it-IT" sz="2400" u="none" dirty="0" err="1"/>
              <a:t>pauses</a:t>
            </a:r>
            <a:r>
              <a:rPr lang="en-GB" altLang="it-IT" sz="2400" u="none"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3684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Traineeship</a:t>
            </a:r>
          </a:p>
          <a:p>
            <a:pPr eaLnBrk="1" hangingPunct="1">
              <a:defRPr/>
            </a:pPr>
            <a:endParaRPr lang="it-IT" altLang="it-IT" u="none" kern="0" dirty="0">
              <a:solidFill>
                <a:srgbClr val="000000"/>
              </a:solidFill>
            </a:endParaRPr>
          </a:p>
          <a:p>
            <a:pPr algn="l" eaLnBrk="1" hangingPunct="1">
              <a:defRPr/>
            </a:pPr>
            <a:r>
              <a:rPr lang="it-IT" altLang="it-IT" sz="3000" u="none" kern="0" dirty="0" smtClean="0">
                <a:solidFill>
                  <a:srgbClr val="000000"/>
                </a:solidFill>
              </a:rPr>
              <a:t>Financial </a:t>
            </a:r>
            <a:r>
              <a:rPr lang="it-IT" altLang="it-IT" sz="3000" u="none" kern="0" dirty="0" err="1" smtClean="0">
                <a:solidFill>
                  <a:srgbClr val="000000"/>
                </a:solidFill>
              </a:rPr>
              <a:t>contribution</a:t>
            </a:r>
            <a:r>
              <a:rPr lang="it-IT" altLang="it-IT" sz="3000" u="none" kern="0" dirty="0" smtClean="0">
                <a:solidFill>
                  <a:srgbClr val="000000"/>
                </a:solidFill>
              </a:rPr>
              <a:t> (</a:t>
            </a:r>
            <a:r>
              <a:rPr lang="it-IT" altLang="it-IT" sz="2500" u="none" kern="0" dirty="0" smtClean="0">
                <a:solidFill>
                  <a:srgbClr val="000000"/>
                </a:solidFill>
              </a:rPr>
              <a:t>1</a:t>
            </a:r>
            <a:r>
              <a:rPr lang="it-IT" altLang="it-IT" sz="2500" u="none" dirty="0" smtClean="0"/>
              <a:t>/2)</a:t>
            </a:r>
            <a:endParaRPr lang="it-IT" altLang="it-IT" sz="2500" u="none" dirty="0"/>
          </a:p>
          <a:p>
            <a:pPr algn="l" eaLnBrk="1" hangingPunct="1">
              <a:defRPr/>
            </a:pPr>
            <a:endParaRPr lang="it-IT" altLang="it-IT" sz="900" u="none" kern="0" dirty="0" smtClean="0">
              <a:solidFill>
                <a:srgbClr val="000000"/>
              </a:solidFill>
            </a:endParaRPr>
          </a:p>
          <a:p>
            <a:pPr algn="l" eaLnBrk="1" hangingPunct="1">
              <a:defRPr/>
            </a:pPr>
            <a:r>
              <a:rPr lang="en-GB" sz="2000" u="none" dirty="0"/>
              <a:t>European Union funding for </a:t>
            </a:r>
            <a:r>
              <a:rPr lang="en-GB" sz="2000" i="1" u="none" dirty="0"/>
              <a:t>Erasmus+</a:t>
            </a:r>
            <a:r>
              <a:rPr lang="en-GB" sz="2000" u="none" dirty="0"/>
              <a:t> </a:t>
            </a:r>
            <a:r>
              <a:rPr lang="en-GB" sz="2000" i="1" u="none" dirty="0"/>
              <a:t>Mobility for Traineeships</a:t>
            </a:r>
            <a:r>
              <a:rPr lang="en-GB" sz="2000" u="none" dirty="0"/>
              <a:t> differs according to the destination country, as in the following table:</a:t>
            </a:r>
            <a:endParaRPr lang="it-IT" sz="2000" u="none" dirty="0"/>
          </a:p>
          <a:p>
            <a:pPr algn="l" eaLnBrk="1" hangingPunct="1">
              <a:defRPr/>
            </a:pPr>
            <a:endParaRPr lang="it-IT" altLang="it-IT" sz="3000" u="none" kern="0" dirty="0" smtClean="0">
              <a:solidFill>
                <a:srgbClr val="000000"/>
              </a:solidFill>
            </a:endParaRPr>
          </a:p>
          <a:p>
            <a:pPr algn="l" eaLnBrk="1" hangingPunct="1">
              <a:defRPr/>
            </a:pPr>
            <a:endParaRPr lang="it-IT" altLang="it-IT" sz="3000" u="none" kern="0" dirty="0" smtClean="0"/>
          </a:p>
        </p:txBody>
      </p:sp>
      <p:graphicFrame>
        <p:nvGraphicFramePr>
          <p:cNvPr id="4" name="Tabella 3"/>
          <p:cNvGraphicFramePr>
            <a:graphicFrameLocks noGrp="1"/>
          </p:cNvGraphicFramePr>
          <p:nvPr>
            <p:extLst>
              <p:ext uri="{D42A27DB-BD31-4B8C-83A1-F6EECF244321}">
                <p14:modId xmlns:p14="http://schemas.microsoft.com/office/powerpoint/2010/main" val="607857683"/>
              </p:ext>
            </p:extLst>
          </p:nvPr>
        </p:nvGraphicFramePr>
        <p:xfrm>
          <a:off x="395288" y="2924944"/>
          <a:ext cx="7633096" cy="2808312"/>
        </p:xfrm>
        <a:graphic>
          <a:graphicData uri="http://schemas.openxmlformats.org/drawingml/2006/table">
            <a:tbl>
              <a:tblPr firstRow="1" firstCol="1" bandRow="1">
                <a:tableStyleId>{5C22544A-7EE6-4342-B048-85BDC9FD1C3A}</a:tableStyleId>
              </a:tblPr>
              <a:tblGrid>
                <a:gridCol w="2736552">
                  <a:extLst>
                    <a:ext uri="{9D8B030D-6E8A-4147-A177-3AD203B41FA5}">
                      <a16:colId xmlns:a16="http://schemas.microsoft.com/office/drawing/2014/main" val="903932929"/>
                    </a:ext>
                  </a:extLst>
                </a:gridCol>
                <a:gridCol w="2322479">
                  <a:extLst>
                    <a:ext uri="{9D8B030D-6E8A-4147-A177-3AD203B41FA5}">
                      <a16:colId xmlns:a16="http://schemas.microsoft.com/office/drawing/2014/main" val="1115814369"/>
                    </a:ext>
                  </a:extLst>
                </a:gridCol>
                <a:gridCol w="2574065">
                  <a:extLst>
                    <a:ext uri="{9D8B030D-6E8A-4147-A177-3AD203B41FA5}">
                      <a16:colId xmlns:a16="http://schemas.microsoft.com/office/drawing/2014/main" val="3895109959"/>
                    </a:ext>
                  </a:extLst>
                </a:gridCol>
              </a:tblGrid>
              <a:tr h="204023">
                <a:tc>
                  <a:txBody>
                    <a:bodyPr/>
                    <a:lstStyle/>
                    <a:p>
                      <a:pPr algn="ctr">
                        <a:spcAft>
                          <a:spcPts val="0"/>
                        </a:spcAft>
                      </a:pPr>
                      <a:r>
                        <a:rPr lang="en-GB" sz="1000">
                          <a:solidFill>
                            <a:schemeClr val="tx1"/>
                          </a:solidFill>
                          <a:effectLst/>
                        </a:rPr>
                        <a:t>GROUPS</a:t>
                      </a:r>
                      <a:endParaRPr lang="it-IT"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000">
                          <a:solidFill>
                            <a:schemeClr val="tx1"/>
                          </a:solidFill>
                          <a:effectLst/>
                        </a:rPr>
                        <a:t>COUNTRIES</a:t>
                      </a:r>
                      <a:endParaRPr lang="it-IT"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000" dirty="0">
                          <a:solidFill>
                            <a:schemeClr val="tx1"/>
                          </a:solidFill>
                          <a:effectLst/>
                        </a:rPr>
                        <a:t>MONTHLY AMOUNT</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9681345"/>
                  </a:ext>
                </a:extLst>
              </a:tr>
              <a:tr h="612069">
                <a:tc>
                  <a:txBody>
                    <a:bodyPr/>
                    <a:lstStyle/>
                    <a:p>
                      <a:pPr algn="just">
                        <a:spcAft>
                          <a:spcPts val="0"/>
                        </a:spcAft>
                      </a:pPr>
                      <a:r>
                        <a:rPr lang="en-GB" sz="1000" dirty="0">
                          <a:solidFill>
                            <a:schemeClr val="tx1"/>
                          </a:solidFill>
                          <a:effectLst/>
                        </a:rPr>
                        <a:t>group 1 (high cost of living)</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000" dirty="0">
                          <a:effectLst/>
                        </a:rPr>
                        <a:t>Denmark, Finland, Iceland, Ireland, Luxembourg, Sweden, UK,  Liechtenstein, Norway,</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000">
                          <a:effectLst/>
                        </a:rPr>
                        <a:t>400 euros</a:t>
                      </a:r>
                      <a:endParaRPr lang="it-IT"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6067262"/>
                  </a:ext>
                </a:extLst>
              </a:tr>
              <a:tr h="612069">
                <a:tc>
                  <a:txBody>
                    <a:bodyPr/>
                    <a:lstStyle/>
                    <a:p>
                      <a:pPr algn="just">
                        <a:spcAft>
                          <a:spcPts val="0"/>
                        </a:spcAft>
                      </a:pPr>
                      <a:r>
                        <a:rPr lang="en-GB" sz="1000">
                          <a:solidFill>
                            <a:schemeClr val="tx1"/>
                          </a:solidFill>
                          <a:effectLst/>
                        </a:rPr>
                        <a:t>group 2 (medium cost of living)</a:t>
                      </a:r>
                      <a:endParaRPr lang="it-IT" sz="120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GB" sz="1000">
                          <a:effectLst/>
                        </a:rPr>
                        <a:t>Austria, Belgium, Germany, France, Greece, Spain, Cyprus, the Netherlands, Malta, Portugal, </a:t>
                      </a:r>
                      <a:endParaRPr lang="it-IT"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000">
                          <a:effectLst/>
                        </a:rPr>
                        <a:t>350 euros</a:t>
                      </a:r>
                      <a:endParaRPr lang="it-IT"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15206772"/>
                  </a:ext>
                </a:extLst>
              </a:tr>
              <a:tr h="1380151">
                <a:tc>
                  <a:txBody>
                    <a:bodyPr/>
                    <a:lstStyle/>
                    <a:p>
                      <a:pPr algn="just">
                        <a:spcAft>
                          <a:spcPts val="0"/>
                        </a:spcAft>
                      </a:pPr>
                      <a:r>
                        <a:rPr lang="en-GB" sz="1000" dirty="0">
                          <a:solidFill>
                            <a:schemeClr val="tx1"/>
                          </a:solidFill>
                          <a:effectLst/>
                        </a:rPr>
                        <a:t>group 3 (low cost of living)</a:t>
                      </a:r>
                      <a:endParaRPr lang="it-IT"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it-IT" sz="1000" dirty="0">
                          <a:effectLst/>
                        </a:rPr>
                        <a:t>Bulgaria, </a:t>
                      </a:r>
                      <a:r>
                        <a:rPr lang="it-IT" sz="1000" dirty="0" err="1">
                          <a:effectLst/>
                        </a:rPr>
                        <a:t>Croatia</a:t>
                      </a:r>
                      <a:r>
                        <a:rPr lang="it-IT" sz="1000" dirty="0">
                          <a:effectLst/>
                        </a:rPr>
                        <a:t>, </a:t>
                      </a:r>
                      <a:r>
                        <a:rPr lang="it-IT" sz="1000" dirty="0" err="1">
                          <a:effectLst/>
                        </a:rPr>
                        <a:t>Czech</a:t>
                      </a:r>
                      <a:r>
                        <a:rPr lang="it-IT" sz="1000" dirty="0">
                          <a:effectLst/>
                        </a:rPr>
                        <a:t> Republic, Estonia, Latvia, Lithuania, </a:t>
                      </a:r>
                      <a:r>
                        <a:rPr lang="it-IT" sz="1000" dirty="0" err="1">
                          <a:effectLst/>
                        </a:rPr>
                        <a:t>Hungary</a:t>
                      </a:r>
                      <a:r>
                        <a:rPr lang="it-IT" sz="1000" dirty="0">
                          <a:effectLst/>
                        </a:rPr>
                        <a:t>, Poland, Romania, Serbia, </a:t>
                      </a:r>
                      <a:r>
                        <a:rPr lang="it-IT" sz="1000" dirty="0" err="1">
                          <a:effectLst/>
                        </a:rPr>
                        <a:t>Slovakia</a:t>
                      </a:r>
                      <a:r>
                        <a:rPr lang="it-IT" sz="1000" dirty="0">
                          <a:effectLst/>
                        </a:rPr>
                        <a:t>, Slovenia, Republic of Macedonia </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000" dirty="0">
                          <a:effectLst/>
                        </a:rPr>
                        <a:t>350 euros</a:t>
                      </a:r>
                      <a:endParaRPr lang="it-IT"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88163744"/>
                  </a:ext>
                </a:extLst>
              </a:tr>
            </a:tbl>
          </a:graphicData>
        </a:graphic>
      </p:graphicFrame>
    </p:spTree>
    <p:extLst>
      <p:ext uri="{BB962C8B-B14F-4D97-AF65-F5344CB8AC3E}">
        <p14:creationId xmlns:p14="http://schemas.microsoft.com/office/powerpoint/2010/main" val="32404517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51246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Traineeship</a:t>
            </a:r>
          </a:p>
          <a:p>
            <a:pPr eaLnBrk="1" hangingPunct="1">
              <a:defRPr/>
            </a:pPr>
            <a:endParaRPr lang="it-IT" altLang="it-IT" sz="3000" u="none" kern="0" dirty="0">
              <a:solidFill>
                <a:srgbClr val="000000"/>
              </a:solidFill>
            </a:endParaRPr>
          </a:p>
          <a:p>
            <a:pPr algn="l" eaLnBrk="1" hangingPunct="1">
              <a:defRPr/>
            </a:pPr>
            <a:r>
              <a:rPr lang="it-IT" altLang="it-IT" sz="3000" u="none" kern="0" dirty="0" smtClean="0">
                <a:solidFill>
                  <a:srgbClr val="000000"/>
                </a:solidFill>
              </a:rPr>
              <a:t>Financial </a:t>
            </a:r>
            <a:r>
              <a:rPr lang="it-IT" altLang="it-IT" sz="3000" u="none" kern="0" dirty="0" err="1" smtClean="0">
                <a:solidFill>
                  <a:srgbClr val="000000"/>
                </a:solidFill>
              </a:rPr>
              <a:t>contribution</a:t>
            </a:r>
            <a:r>
              <a:rPr lang="it-IT" altLang="it-IT" sz="3000" u="none" kern="0" dirty="0" smtClean="0">
                <a:solidFill>
                  <a:srgbClr val="000000"/>
                </a:solidFill>
              </a:rPr>
              <a:t> </a:t>
            </a:r>
            <a:r>
              <a:rPr lang="it-IT" altLang="it-IT" sz="2500" u="none" kern="0" dirty="0">
                <a:solidFill>
                  <a:srgbClr val="000000"/>
                </a:solidFill>
              </a:rPr>
              <a:t>(</a:t>
            </a:r>
            <a:r>
              <a:rPr lang="it-IT" altLang="it-IT" sz="2500" u="none" kern="0" dirty="0" smtClean="0">
                <a:solidFill>
                  <a:srgbClr val="000000"/>
                </a:solidFill>
              </a:rPr>
              <a:t>2/2)</a:t>
            </a:r>
          </a:p>
          <a:p>
            <a:pPr algn="just" eaLnBrk="1" hangingPunct="1">
              <a:defRPr/>
            </a:pPr>
            <a:r>
              <a:rPr lang="en-US" sz="1650" u="none" dirty="0" smtClean="0"/>
              <a:t>An additional </a:t>
            </a:r>
            <a:r>
              <a:rPr lang="en-US" sz="1650" u="none" dirty="0"/>
              <a:t>contribution of € 100 per month is foreseen for candidates coming from poor socio-economics backgrounds. This contribution will be granted to candidates with ISEE 2019 declaration and/or the documentation concerning the income and asset situations (for international students whose nuclear family has income and/or assets abroad) for services for the right to higher education up to € 23,000. This declaration must be submitted by grant winners and suitable candidates, according to the procedures and deadlines that will be communicated on the page </a:t>
            </a:r>
            <a:r>
              <a:rPr lang="en-US" sz="1650" u="none" dirty="0">
                <a:hlinkClick r:id="rId2"/>
              </a:rPr>
              <a:t>https://</a:t>
            </a:r>
            <a:r>
              <a:rPr lang="en-US" sz="1650" u="none" dirty="0" smtClean="0">
                <a:hlinkClick r:id="rId2"/>
              </a:rPr>
              <a:t>www.unibo.it/en/international/internship-abroad/erasmus-mobility-for-traineeship/erasmus-grant</a:t>
            </a:r>
            <a:r>
              <a:rPr lang="en-US" sz="1650" u="none" dirty="0" smtClean="0"/>
              <a:t>  </a:t>
            </a:r>
            <a:endParaRPr lang="en-US" sz="1650" u="none" dirty="0"/>
          </a:p>
          <a:p>
            <a:pPr algn="just" eaLnBrk="1" hangingPunct="1">
              <a:defRPr/>
            </a:pPr>
            <a:r>
              <a:rPr lang="en-US" sz="1650" u="none" dirty="0"/>
              <a:t>In any case, candidates are recommended to promptly apply for the ISEE certificate. Also the candidates, who are enrolled in the 2018/19 academic year and expect to graduate by March 2020 without renewing the enrollment in the 2019/2020 academic year, are required to submit the ISEE 2019, according to the timing and procedures that will be communicated.</a:t>
            </a:r>
          </a:p>
          <a:p>
            <a:pPr algn="just" eaLnBrk="1" hangingPunct="1">
              <a:defRPr/>
            </a:pPr>
            <a:endParaRPr lang="en-US" sz="1650" u="none" dirty="0"/>
          </a:p>
          <a:p>
            <a:pPr algn="just" eaLnBrk="1" hangingPunct="1">
              <a:defRPr/>
            </a:pPr>
            <a:r>
              <a:rPr lang="en-US" sz="1650" u="none" dirty="0"/>
              <a:t>Please note that students failing to respect the deadlines will not receive this contribution. </a:t>
            </a:r>
          </a:p>
        </p:txBody>
      </p:sp>
    </p:spTree>
    <p:extLst>
      <p:ext uri="{BB962C8B-B14F-4D97-AF65-F5344CB8AC3E}">
        <p14:creationId xmlns:p14="http://schemas.microsoft.com/office/powerpoint/2010/main" val="2680531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3" name="Rettangolo 2"/>
          <p:cNvSpPr/>
          <p:nvPr/>
        </p:nvSpPr>
        <p:spPr>
          <a:xfrm>
            <a:off x="188913" y="1355725"/>
            <a:ext cx="8642350" cy="4462463"/>
          </a:xfrm>
          <a:prstGeom prst="rect">
            <a:avLst/>
          </a:prstGeom>
        </p:spPr>
        <p:txBody>
          <a:bodyPr>
            <a:spAutoFit/>
          </a:bodyPr>
          <a:lstStyle/>
          <a:p>
            <a:pPr eaLnBrk="1" hangingPunct="1">
              <a:defRPr/>
            </a:pPr>
            <a:r>
              <a:rPr lang="en-GB" sz="2400" b="1" u="none" dirty="0">
                <a:latin typeface="Arial" charset="0"/>
              </a:rPr>
              <a:t>Who can apply 1/3</a:t>
            </a:r>
            <a:endParaRPr lang="en-GB" b="1" u="none" dirty="0">
              <a:latin typeface="Arial" charset="0"/>
            </a:endParaRPr>
          </a:p>
          <a:p>
            <a:pPr eaLnBrk="1" hangingPunct="1">
              <a:defRPr/>
            </a:pPr>
            <a:r>
              <a:rPr lang="en-GB" sz="2000" b="1" u="none" dirty="0">
                <a:latin typeface="Arial" charset="0"/>
              </a:rPr>
              <a:t>Both students and new-graduates may apply </a:t>
            </a:r>
            <a:r>
              <a:rPr lang="en-GB" sz="2000" u="none" dirty="0">
                <a:latin typeface="Arial" charset="0"/>
              </a:rPr>
              <a:t>(the latter must submit their application while still non-graduated) according to the following rules:</a:t>
            </a:r>
          </a:p>
          <a:p>
            <a:pPr marL="285750" indent="-285750" eaLnBrk="1" hangingPunct="1">
              <a:buFontTx/>
              <a:buChar char="-"/>
              <a:defRPr/>
            </a:pPr>
            <a:r>
              <a:rPr lang="en-US" sz="2000" u="none" dirty="0">
                <a:latin typeface="Arial" charset="0"/>
              </a:rPr>
              <a:t>Students </a:t>
            </a:r>
            <a:r>
              <a:rPr lang="en-US" sz="2000" b="1" u="none" dirty="0">
                <a:latin typeface="Arial" charset="0"/>
              </a:rPr>
              <a:t>must be enrolled in academic year </a:t>
            </a:r>
            <a:r>
              <a:rPr lang="en-US" sz="2000" b="1" u="none" dirty="0" smtClean="0">
                <a:latin typeface="Arial" charset="0"/>
              </a:rPr>
              <a:t>2018/19 </a:t>
            </a:r>
            <a:r>
              <a:rPr lang="en-US" sz="2000" b="1" u="none" dirty="0">
                <a:latin typeface="Arial" charset="0"/>
              </a:rPr>
              <a:t>for a first-cycle, single-cycle, or second-cycle degree </a:t>
            </a:r>
            <a:r>
              <a:rPr lang="en-US" sz="2000" b="1" u="none" dirty="0" err="1">
                <a:latin typeface="Arial" charset="0"/>
              </a:rPr>
              <a:t>programme</a:t>
            </a:r>
            <a:r>
              <a:rPr lang="en-US" sz="2000" b="1" u="none" dirty="0">
                <a:latin typeface="Arial" charset="0"/>
              </a:rPr>
              <a:t> </a:t>
            </a:r>
            <a:r>
              <a:rPr lang="en-US" sz="2000" u="none" dirty="0">
                <a:latin typeface="Arial" charset="0"/>
              </a:rPr>
              <a:t>and renew their enrolment for the </a:t>
            </a:r>
            <a:r>
              <a:rPr lang="en-US" sz="2000" u="none" dirty="0" smtClean="0">
                <a:latin typeface="Arial" charset="0"/>
              </a:rPr>
              <a:t>2019/2020 </a:t>
            </a:r>
            <a:r>
              <a:rPr lang="en-US" sz="2000" u="none" dirty="0">
                <a:latin typeface="Arial" charset="0"/>
              </a:rPr>
              <a:t>academic year by the deadline established by the University. Students enrolled in their third year, or who are “</a:t>
            </a:r>
            <a:r>
              <a:rPr lang="en-US" sz="2000" u="none" dirty="0" err="1">
                <a:latin typeface="Arial" charset="0"/>
              </a:rPr>
              <a:t>fuori</a:t>
            </a:r>
            <a:r>
              <a:rPr lang="en-US" sz="2000" u="none" dirty="0">
                <a:latin typeface="Arial" charset="0"/>
              </a:rPr>
              <a:t> </a:t>
            </a:r>
            <a:r>
              <a:rPr lang="en-US" sz="2000" u="none" dirty="0" err="1">
                <a:latin typeface="Arial" charset="0"/>
              </a:rPr>
              <a:t>corso</a:t>
            </a:r>
            <a:r>
              <a:rPr lang="en-US" sz="2000" u="none" dirty="0">
                <a:latin typeface="Arial" charset="0"/>
              </a:rPr>
              <a:t>” (past the envisaged completion time for the degree course), of an undergraduate degree </a:t>
            </a:r>
            <a:r>
              <a:rPr lang="en-US" sz="2000" u="none" dirty="0" err="1">
                <a:latin typeface="Arial" charset="0"/>
              </a:rPr>
              <a:t>programme</a:t>
            </a:r>
            <a:r>
              <a:rPr lang="en-US" sz="2000" u="none" dirty="0">
                <a:latin typeface="Arial" charset="0"/>
              </a:rPr>
              <a:t> who expect to graduate during the </a:t>
            </a:r>
            <a:r>
              <a:rPr lang="en-US" sz="2000" u="none" dirty="0" smtClean="0">
                <a:latin typeface="Arial" charset="0"/>
              </a:rPr>
              <a:t>2018/2019 </a:t>
            </a:r>
            <a:r>
              <a:rPr lang="en-US" sz="2000" u="none" dirty="0">
                <a:latin typeface="Arial" charset="0"/>
              </a:rPr>
              <a:t>academic year may perform the internship during the first year of their graduate degree </a:t>
            </a:r>
            <a:r>
              <a:rPr lang="en-US" sz="2000" u="none" dirty="0" err="1">
                <a:latin typeface="Arial" charset="0"/>
              </a:rPr>
              <a:t>programme</a:t>
            </a:r>
            <a:r>
              <a:rPr lang="en-US" sz="2000" u="none" dirty="0">
                <a:latin typeface="Arial" charset="0"/>
              </a:rPr>
              <a:t> (second cycle). These students, who apply with reserve, (“future career” application) must be enrolled for a graduate degree </a:t>
            </a:r>
            <a:r>
              <a:rPr lang="en-US" sz="2000" u="none" dirty="0" err="1">
                <a:latin typeface="Arial" charset="0"/>
              </a:rPr>
              <a:t>programme</a:t>
            </a:r>
            <a:r>
              <a:rPr lang="en-US" sz="2000" u="none" dirty="0">
                <a:latin typeface="Arial" charset="0"/>
              </a:rPr>
              <a:t> in the </a:t>
            </a:r>
            <a:r>
              <a:rPr lang="en-US" sz="2000" u="none" dirty="0" smtClean="0">
                <a:latin typeface="Arial" charset="0"/>
              </a:rPr>
              <a:t>2019/20 </a:t>
            </a:r>
            <a:r>
              <a:rPr lang="en-US" sz="2000" u="none" dirty="0">
                <a:latin typeface="Arial" charset="0"/>
              </a:rPr>
              <a:t>academic year and are allowed to carry out the mobility </a:t>
            </a:r>
            <a:r>
              <a:rPr lang="en-US" sz="2000" b="1" u="none" dirty="0">
                <a:latin typeface="Arial" charset="0"/>
              </a:rPr>
              <a:t>not before January </a:t>
            </a:r>
            <a:r>
              <a:rPr lang="en-US" sz="2000" b="1" u="none" dirty="0" smtClean="0">
                <a:latin typeface="Arial" charset="0"/>
              </a:rPr>
              <a:t>2020. </a:t>
            </a:r>
            <a:endParaRPr lang="en-GB" sz="2000" b="1" u="none" dirty="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3" name="Rettangolo 2"/>
          <p:cNvSpPr/>
          <p:nvPr/>
        </p:nvSpPr>
        <p:spPr>
          <a:xfrm>
            <a:off x="188913" y="1355725"/>
            <a:ext cx="8642350" cy="4062651"/>
          </a:xfrm>
          <a:prstGeom prst="rect">
            <a:avLst/>
          </a:prstGeom>
        </p:spPr>
        <p:txBody>
          <a:bodyPr>
            <a:spAutoFit/>
          </a:bodyPr>
          <a:lstStyle/>
          <a:p>
            <a:pPr eaLnBrk="1" hangingPunct="1">
              <a:defRPr/>
            </a:pPr>
            <a:r>
              <a:rPr lang="en-GB" sz="2400" b="1" u="none" dirty="0">
                <a:latin typeface="Arial" charset="0"/>
              </a:rPr>
              <a:t>Who can apply 2/3</a:t>
            </a:r>
            <a:endParaRPr lang="en-GB" b="1" u="none" dirty="0">
              <a:latin typeface="Arial" charset="0"/>
            </a:endParaRPr>
          </a:p>
          <a:p>
            <a:pPr marL="285750" indent="-285750" eaLnBrk="1" hangingPunct="1">
              <a:buFontTx/>
              <a:buChar char="-"/>
              <a:defRPr/>
            </a:pPr>
            <a:r>
              <a:rPr lang="en-US" sz="2000" b="1" u="none" dirty="0">
                <a:latin typeface="Arial" charset="0"/>
              </a:rPr>
              <a:t>New-graduates must be enrolled in academic year </a:t>
            </a:r>
            <a:r>
              <a:rPr lang="en-US" sz="2000" b="1" u="none" dirty="0" smtClean="0">
                <a:latin typeface="Arial" charset="0"/>
              </a:rPr>
              <a:t>2018/19 </a:t>
            </a:r>
            <a:r>
              <a:rPr lang="en-US" sz="2000" u="none" dirty="0">
                <a:latin typeface="Arial" charset="0"/>
              </a:rPr>
              <a:t>for the last year of their study cycle </a:t>
            </a:r>
            <a:r>
              <a:rPr lang="en-US" sz="2000" b="1" u="none" dirty="0">
                <a:latin typeface="Arial" charset="0"/>
              </a:rPr>
              <a:t>and not yet have graduated </a:t>
            </a:r>
            <a:r>
              <a:rPr lang="en-US" sz="2000" u="none" dirty="0">
                <a:latin typeface="Arial" charset="0"/>
              </a:rPr>
              <a:t>by the deadline for this application procedure </a:t>
            </a:r>
            <a:r>
              <a:rPr lang="en-US" sz="2000" u="none" dirty="0" smtClean="0">
                <a:latin typeface="Arial" charset="0"/>
              </a:rPr>
              <a:t>(</a:t>
            </a:r>
            <a:r>
              <a:rPr lang="en-US" sz="2000" b="1" u="none" dirty="0" smtClean="0">
                <a:latin typeface="Arial" charset="0"/>
              </a:rPr>
              <a:t>23 </a:t>
            </a:r>
            <a:r>
              <a:rPr lang="en-US" sz="2000" b="1" u="none" dirty="0">
                <a:latin typeface="Arial" charset="0"/>
              </a:rPr>
              <a:t>May </a:t>
            </a:r>
            <a:r>
              <a:rPr lang="en-US" sz="2000" b="1" u="none" dirty="0" smtClean="0">
                <a:latin typeface="Arial" charset="0"/>
              </a:rPr>
              <a:t>2019</a:t>
            </a:r>
            <a:r>
              <a:rPr lang="en-US" sz="2000" u="none" dirty="0" smtClean="0">
                <a:latin typeface="Arial" charset="0"/>
              </a:rPr>
              <a:t>); </a:t>
            </a:r>
            <a:endParaRPr lang="en-US" sz="2000" u="none" dirty="0">
              <a:latin typeface="Arial" charset="0"/>
            </a:endParaRPr>
          </a:p>
          <a:p>
            <a:pPr marL="285750" indent="-285750" eaLnBrk="1" hangingPunct="1">
              <a:buFontTx/>
              <a:buChar char="-"/>
              <a:defRPr/>
            </a:pPr>
            <a:endParaRPr lang="en-US" sz="2000" u="none" dirty="0">
              <a:latin typeface="Arial" charset="0"/>
            </a:endParaRPr>
          </a:p>
          <a:p>
            <a:pPr algn="ctr" eaLnBrk="1" hangingPunct="1">
              <a:defRPr/>
            </a:pPr>
            <a:r>
              <a:rPr lang="it-IT" sz="2000" b="1" u="none" dirty="0">
                <a:effectLst>
                  <a:outerShdw blurRad="38100" dist="38100" dir="2700000" algn="tl">
                    <a:srgbClr val="000000">
                      <a:alpha val="43137"/>
                    </a:srgbClr>
                  </a:outerShdw>
                </a:effectLst>
                <a:latin typeface="Arial" charset="0"/>
              </a:rPr>
              <a:t>IMPORTANT</a:t>
            </a:r>
          </a:p>
          <a:p>
            <a:pPr eaLnBrk="1" hangingPunct="1">
              <a:defRPr/>
            </a:pPr>
            <a:r>
              <a:rPr lang="en-US" sz="2000" u="none" dirty="0">
                <a:latin typeface="Arial" charset="0"/>
              </a:rPr>
              <a:t>- </a:t>
            </a:r>
            <a:r>
              <a:rPr lang="en-US" sz="1900" b="1" u="none" dirty="0">
                <a:latin typeface="Arial" charset="0"/>
              </a:rPr>
              <a:t>Students may not be awarded their qualification before </a:t>
            </a:r>
            <a:r>
              <a:rPr lang="en-US" sz="1900" u="none" dirty="0">
                <a:latin typeface="Arial" charset="0"/>
              </a:rPr>
              <a:t>their mobility period ends, but must wait for their traineeship abroad to conclude.</a:t>
            </a:r>
          </a:p>
          <a:p>
            <a:pPr eaLnBrk="1" hangingPunct="1">
              <a:defRPr/>
            </a:pPr>
            <a:r>
              <a:rPr lang="en-US" sz="1900" u="none" dirty="0">
                <a:latin typeface="Arial" charset="0"/>
              </a:rPr>
              <a:t>- By contrast, </a:t>
            </a:r>
            <a:r>
              <a:rPr lang="en-US" sz="1900" b="1" u="none" dirty="0">
                <a:latin typeface="Arial" charset="0"/>
              </a:rPr>
              <a:t>new graduates’ mobility period must start after </a:t>
            </a:r>
            <a:r>
              <a:rPr lang="en-US" sz="1900" u="none" dirty="0">
                <a:latin typeface="Arial" charset="0"/>
              </a:rPr>
              <a:t>their</a:t>
            </a:r>
          </a:p>
          <a:p>
            <a:pPr eaLnBrk="1" hangingPunct="1">
              <a:defRPr/>
            </a:pPr>
            <a:r>
              <a:rPr lang="en-US" sz="1900" u="none" dirty="0">
                <a:latin typeface="Arial" charset="0"/>
              </a:rPr>
              <a:t>degree/</a:t>
            </a:r>
            <a:r>
              <a:rPr lang="en-US" sz="1900" u="none" dirty="0" err="1">
                <a:latin typeface="Arial" charset="0"/>
              </a:rPr>
              <a:t>specialisation</a:t>
            </a:r>
            <a:r>
              <a:rPr lang="en-US" sz="1900" u="none" dirty="0">
                <a:latin typeface="Arial" charset="0"/>
              </a:rPr>
              <a:t>/PhD qualification has been awarded as it is not possible to graduate during the mobility period.</a:t>
            </a:r>
          </a:p>
          <a:p>
            <a:pPr eaLnBrk="1" hangingPunct="1">
              <a:defRPr/>
            </a:pPr>
            <a:r>
              <a:rPr lang="en-US" sz="1900" u="none" dirty="0">
                <a:latin typeface="Arial" charset="0"/>
              </a:rPr>
              <a:t>The traineeship abroad as a new graduate must be carried out and completed within one year of obtaining the graduation.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288" y="260350"/>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it-IT" altLang="it-IT" u="none" kern="0" dirty="0" smtClean="0">
                <a:solidFill>
                  <a:srgbClr val="000000"/>
                </a:solidFill>
              </a:rPr>
              <a:t>Erasmus+ </a:t>
            </a:r>
            <a:r>
              <a:rPr lang="it-IT" altLang="it-IT" u="none" kern="0" dirty="0" err="1" smtClean="0">
                <a:solidFill>
                  <a:srgbClr val="000000"/>
                </a:solidFill>
              </a:rPr>
              <a:t>Traineeship</a:t>
            </a:r>
            <a:endParaRPr lang="it-IT" altLang="it-IT" u="none" kern="0" dirty="0" smtClean="0"/>
          </a:p>
        </p:txBody>
      </p:sp>
      <p:sp>
        <p:nvSpPr>
          <p:cNvPr id="13315" name="Rettangolo 2"/>
          <p:cNvSpPr>
            <a:spLocks noChangeArrowheads="1"/>
          </p:cNvSpPr>
          <p:nvPr/>
        </p:nvSpPr>
        <p:spPr bwMode="auto">
          <a:xfrm>
            <a:off x="188913" y="1196975"/>
            <a:ext cx="8642350"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u="sng">
                <a:solidFill>
                  <a:schemeClr val="tx1"/>
                </a:solidFill>
                <a:latin typeface="Arial" panose="020B0604020202020204" pitchFamily="34" charset="0"/>
              </a:defRPr>
            </a:lvl1pPr>
            <a:lvl2pPr marL="742950" indent="-285750">
              <a:defRPr u="sng">
                <a:solidFill>
                  <a:schemeClr val="tx1"/>
                </a:solidFill>
                <a:latin typeface="Arial" panose="020B0604020202020204" pitchFamily="34" charset="0"/>
              </a:defRPr>
            </a:lvl2pPr>
            <a:lvl3pPr marL="1143000" indent="-228600">
              <a:defRPr u="sng">
                <a:solidFill>
                  <a:schemeClr val="tx1"/>
                </a:solidFill>
                <a:latin typeface="Arial" panose="020B0604020202020204" pitchFamily="34" charset="0"/>
              </a:defRPr>
            </a:lvl3pPr>
            <a:lvl4pPr marL="1600200" indent="-228600">
              <a:defRPr u="sng">
                <a:solidFill>
                  <a:schemeClr val="tx1"/>
                </a:solidFill>
                <a:latin typeface="Arial" panose="020B0604020202020204" pitchFamily="34" charset="0"/>
              </a:defRPr>
            </a:lvl4pPr>
            <a:lvl5pPr marL="2057400" indent="-22860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r>
              <a:rPr lang="en-GB" altLang="it-IT" sz="2400" b="1" u="none" dirty="0"/>
              <a:t>Who can apply 3/3</a:t>
            </a:r>
            <a:endParaRPr lang="en-GB" altLang="it-IT" b="1" u="none" dirty="0"/>
          </a:p>
          <a:p>
            <a:pPr eaLnBrk="1" hangingPunct="1"/>
            <a:r>
              <a:rPr lang="en-US" altLang="it-IT" sz="2000" b="1" u="none" dirty="0" err="1"/>
              <a:t>Specialisation</a:t>
            </a:r>
            <a:r>
              <a:rPr lang="en-US" altLang="it-IT" sz="2000" b="1" u="none" dirty="0"/>
              <a:t> school students, residents and PhD students: </a:t>
            </a:r>
            <a:r>
              <a:rPr lang="en-US" altLang="it-IT" sz="2000" u="none" dirty="0"/>
              <a:t>must be properly enrolled in medical or non-medical </a:t>
            </a:r>
            <a:r>
              <a:rPr lang="en-US" altLang="it-IT" sz="2000" u="none" dirty="0" err="1"/>
              <a:t>specialisation</a:t>
            </a:r>
            <a:r>
              <a:rPr lang="en-US" altLang="it-IT" sz="2000" u="none" dirty="0"/>
              <a:t> schools or a PhD </a:t>
            </a:r>
            <a:r>
              <a:rPr lang="en-US" altLang="it-IT" sz="2000" u="none" dirty="0" err="1"/>
              <a:t>programme</a:t>
            </a:r>
            <a:r>
              <a:rPr lang="en-US" altLang="it-IT" sz="2000" u="none" dirty="0"/>
              <a:t> run by Unibo; those enrolled in certain </a:t>
            </a:r>
            <a:r>
              <a:rPr lang="en-US" altLang="it-IT" sz="2000" u="none" dirty="0" err="1"/>
              <a:t>specialisation</a:t>
            </a:r>
            <a:r>
              <a:rPr lang="en-US" altLang="it-IT" sz="2000" u="none" dirty="0"/>
              <a:t> schools are eligible if they were enrolled in years prior to that of the call for applications, due to the scheduling of the respective ministerial calls for applications. For suspensions or extensions of training as prescribed by applicable regulations, students are allowed to apply provided they are</a:t>
            </a:r>
          </a:p>
          <a:p>
            <a:pPr eaLnBrk="1" hangingPunct="1"/>
            <a:r>
              <a:rPr lang="en-US" altLang="it-IT" sz="2000" u="none" dirty="0"/>
              <a:t>enrolled before the regular enrolment date for one’s </a:t>
            </a:r>
            <a:r>
              <a:rPr lang="en-US" altLang="it-IT" sz="2000" u="none" dirty="0" err="1"/>
              <a:t>specialisation</a:t>
            </a:r>
            <a:r>
              <a:rPr lang="en-US" altLang="it-IT" sz="2000" u="none" dirty="0"/>
              <a:t> </a:t>
            </a:r>
            <a:r>
              <a:rPr lang="en-US" altLang="it-IT" sz="2000" u="none" dirty="0" err="1"/>
              <a:t>programme</a:t>
            </a:r>
            <a:r>
              <a:rPr lang="en-US" altLang="it-IT" sz="2000" u="none" dirty="0"/>
              <a:t>/PhD. For a traineeship after having obtained their qualification, students must be enrolled in the last year of their </a:t>
            </a:r>
            <a:r>
              <a:rPr lang="en-US" altLang="it-IT" sz="2000" u="none" dirty="0" err="1"/>
              <a:t>specialisation</a:t>
            </a:r>
            <a:r>
              <a:rPr lang="en-US" altLang="it-IT" sz="2000" u="none" dirty="0"/>
              <a:t>/PhD </a:t>
            </a:r>
            <a:r>
              <a:rPr lang="en-US" altLang="it-IT" sz="2000" u="none" dirty="0" err="1"/>
              <a:t>programme</a:t>
            </a:r>
            <a:r>
              <a:rPr lang="en-US" altLang="it-IT" sz="2000" u="none" dirty="0"/>
              <a:t> on the closing date of the call </a:t>
            </a:r>
            <a:r>
              <a:rPr lang="en-US" altLang="it-IT" sz="2000" u="none" dirty="0" smtClean="0"/>
              <a:t>(23 </a:t>
            </a:r>
            <a:r>
              <a:rPr lang="en-US" altLang="it-IT" sz="2000" u="none" dirty="0"/>
              <a:t>May </a:t>
            </a:r>
            <a:r>
              <a:rPr lang="en-US" altLang="it-IT" sz="2000" u="none" dirty="0" smtClean="0"/>
              <a:t>2019).</a:t>
            </a:r>
            <a:endParaRPr lang="en-US" altLang="it-IT" sz="2000" u="none" dirty="0"/>
          </a:p>
          <a:p>
            <a:pPr eaLnBrk="1" hangingPunct="1"/>
            <a:r>
              <a:rPr lang="en-US" altLang="it-IT" b="1" u="none" dirty="0"/>
              <a:t>IMPORTANT: </a:t>
            </a:r>
            <a:r>
              <a:rPr lang="en-US" altLang="it-IT" u="none" dirty="0"/>
              <a:t>Since specialist or resident training contracts terminate on the date the legal study </a:t>
            </a:r>
            <a:r>
              <a:rPr lang="en-US" altLang="it-IT" u="none" dirty="0" err="1"/>
              <a:t>programme</a:t>
            </a:r>
            <a:r>
              <a:rPr lang="en-US" altLang="it-IT" u="none" dirty="0"/>
              <a:t> expires, a mobility period, if undertaken after one’s specialist qualification has been awarded, does not entail the extension of specialist training or contract thereof, and entitles one solely to the monthly contribution established by the </a:t>
            </a:r>
            <a:r>
              <a:rPr lang="it-IT" altLang="it-IT" u="none" dirty="0"/>
              <a:t>Erasmus+ </a:t>
            </a:r>
            <a:r>
              <a:rPr lang="it-IT" altLang="it-IT" u="none" dirty="0" err="1"/>
              <a:t>traineeship</a:t>
            </a:r>
            <a:r>
              <a:rPr lang="it-IT" altLang="it-IT" u="none" dirty="0"/>
              <a:t> </a:t>
            </a:r>
            <a:r>
              <a:rPr lang="it-IT" altLang="it-IT" u="none" dirty="0" err="1"/>
              <a:t>programme</a:t>
            </a:r>
            <a:r>
              <a:rPr lang="it-IT" altLang="it-IT" u="none" dirty="0"/>
              <a:t>.</a:t>
            </a:r>
            <a:endParaRPr lang="en-US" altLang="it-IT" u="non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altLang="it-IT" sz="1800" b="0" i="0" u="sng" strike="noStrike" cap="none" normalizeH="0" baseline="0" smtClean="0">
            <a:ln>
              <a:noFill/>
            </a:ln>
            <a:solidFill>
              <a:schemeClr val="tx1"/>
            </a:solidFill>
            <a:effectLst/>
            <a:latin typeface="Arial"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3105</TotalTime>
  <Words>3237</Words>
  <Application>Microsoft Office PowerPoint</Application>
  <PresentationFormat>Presentazione su schermo (4:3)</PresentationFormat>
  <Paragraphs>206</Paragraphs>
  <Slides>23</Slides>
  <Notes>1</Notes>
  <HiddenSlides>0</HiddenSlides>
  <MMClips>0</MMClips>
  <ScaleCrop>false</ScaleCrop>
  <HeadingPairs>
    <vt:vector size="6" baseType="variant">
      <vt:variant>
        <vt:lpstr>Caratteri utilizzati</vt:lpstr>
      </vt:variant>
      <vt:variant>
        <vt:i4>2</vt:i4>
      </vt:variant>
      <vt:variant>
        <vt:lpstr>Tema</vt:lpstr>
      </vt:variant>
      <vt:variant>
        <vt:i4>2</vt:i4>
      </vt:variant>
      <vt:variant>
        <vt:lpstr>Titoli diapositive</vt:lpstr>
      </vt:variant>
      <vt:variant>
        <vt:i4>23</vt:i4>
      </vt:variant>
    </vt:vector>
  </HeadingPairs>
  <TitlesOfParts>
    <vt:vector size="27" baseType="lpstr">
      <vt:lpstr>Arial</vt:lpstr>
      <vt:lpstr>Times New Roman</vt:lpstr>
      <vt:lpstr>1_Struttura predefinita</vt:lpstr>
      <vt:lpstr>2_Personalizza struttura</vt:lpstr>
      <vt:lpstr>Presentazione standard di PowerPoint</vt:lpstr>
      <vt:lpstr>Erasmus+ Traineeship</vt:lpstr>
      <vt:lpstr>Erasmus+ Traineeship</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Erasmus+ Traineeship</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Bologna</dc:title>
  <dc:creator>Carmela Tanzillo</dc:creator>
  <cp:lastModifiedBy>Erika Carnevale</cp:lastModifiedBy>
  <cp:revision>270</cp:revision>
  <cp:lastPrinted>2009-04-22T19:24:48Z</cp:lastPrinted>
  <dcterms:created xsi:type="dcterms:W3CDTF">2009-04-22T19:24:48Z</dcterms:created>
  <dcterms:modified xsi:type="dcterms:W3CDTF">2019-05-07T08:17:17Z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EventoCorrelato">
    <vt:lpwstr/>
  </property>
  <property fmtid="{D5CDD505-2E9C-101B-9397-08002B2CF9AE}" pid="4" name="PagineDiAssegnazione">
    <vt:lpwstr/>
  </property>
  <property fmtid="{D5CDD505-2E9C-101B-9397-08002B2CF9AE}" pid="5" name="ContentType">
    <vt:lpwstr>Modulistica e Modelli</vt:lpwstr>
  </property>
  <property fmtid="{D5CDD505-2E9C-101B-9397-08002B2CF9AE}" pid="6" name="ContentTypeId">
    <vt:lpwstr>0x0101004F48A16EE6CB4320AF330DE4EBE8DB750055D17F50304844768B8C48A11458544900EEA682410AFD4C1993C23356160222EA00FD410E8749EC3C4AB46035E8CA496042</vt:lpwstr>
  </property>
  <property fmtid="{D5CDD505-2E9C-101B-9397-08002B2CF9AE}" pid="7" name="AbstractO">
    <vt:lpwstr>Layout Bologna.</vt:lpwstr>
  </property>
  <property fmtid="{D5CDD505-2E9C-101B-9397-08002B2CF9AE}" pid="8" name="AutoreDoc">
    <vt:lpwstr>AAGG - Settore Comunicazione</vt:lpwstr>
  </property>
  <property fmtid="{D5CDD505-2E9C-101B-9397-08002B2CF9AE}" pid="9" name="StatoDoc">
    <vt:lpwstr>Bozza</vt:lpwstr>
  </property>
  <property fmtid="{D5CDD505-2E9C-101B-9397-08002B2CF9AE}" pid="10" name="AnnoRedazione">
    <vt:lpwstr>2010</vt:lpwstr>
  </property>
</Properties>
</file>